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Dreaming Outloud Pro" panose="03050502040302030504" pitchFamily="66" charset="0"/>
      <p:regular r:id="rId7"/>
      <p: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800"/>
    <a:srgbClr val="F60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3" d="100"/>
          <a:sy n="103" d="100"/>
        </p:scale>
        <p:origin x="874" y="8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Symons" userId="037a04d0-cac0-495c-a726-0166fef3da7b" providerId="ADAL" clId="{F1585FA4-C2F4-409E-990B-D2DA9DC7CD27}"/>
    <pc:docChg chg="modSld">
      <pc:chgData name="Jo Symons" userId="037a04d0-cac0-495c-a726-0166fef3da7b" providerId="ADAL" clId="{F1585FA4-C2F4-409E-990B-D2DA9DC7CD27}" dt="2026-04-23T19:45:59.610" v="0" actId="20577"/>
      <pc:docMkLst>
        <pc:docMk/>
      </pc:docMkLst>
      <pc:sldChg chg="modSp mod">
        <pc:chgData name="Jo Symons" userId="037a04d0-cac0-495c-a726-0166fef3da7b" providerId="ADAL" clId="{F1585FA4-C2F4-409E-990B-D2DA9DC7CD27}" dt="2026-04-23T19:45:59.610" v="0" actId="20577"/>
        <pc:sldMkLst>
          <pc:docMk/>
          <pc:sldMk cId="0" sldId="256"/>
        </pc:sldMkLst>
        <pc:spChg chg="mod">
          <ac:chgData name="Jo Symons" userId="037a04d0-cac0-495c-a726-0166fef3da7b" providerId="ADAL" clId="{F1585FA4-C2F4-409E-990B-D2DA9DC7CD27}" dt="2026-04-23T19:45:59.610" v="0" actId="20577"/>
          <ac:spMkLst>
            <pc:docMk/>
            <pc:sldMk cId="0" sldId="256"/>
            <ac:spMk id="5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2000">
              <a:srgbClr val="DEE9FD"/>
            </a:gs>
            <a:gs pos="11988">
              <a:srgbClr val="EAF1FD">
                <a:alpha val="14000"/>
                <a:lumMod val="54887"/>
                <a:lumOff val="45113"/>
              </a:srgbClr>
            </a:gs>
            <a:gs pos="11988">
              <a:srgbClr val="EAF1FD"/>
            </a:gs>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Shape 53"/>
        <p:cNvGrpSpPr/>
        <p:nvPr/>
      </p:nvGrpSpPr>
      <p:grpSpPr>
        <a:xfrm>
          <a:off x="0" y="0"/>
          <a:ext cx="0" cy="0"/>
          <a:chOff x="0" y="0"/>
          <a:chExt cx="0" cy="0"/>
        </a:xfrm>
      </p:grpSpPr>
      <p:sp>
        <p:nvSpPr>
          <p:cNvPr id="54" name="Google Shape;54;p13"/>
          <p:cNvSpPr txBox="1"/>
          <p:nvPr/>
        </p:nvSpPr>
        <p:spPr>
          <a:xfrm>
            <a:off x="5910673" y="-41100"/>
            <a:ext cx="3108900" cy="2400627"/>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Science:</a:t>
            </a:r>
          </a:p>
          <a:p>
            <a:pPr algn="just"/>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As Scientists, we </a:t>
            </a:r>
            <a:r>
              <a:rPr lang="en-GB" sz="800">
                <a:solidFill>
                  <a:schemeClr val="dk1"/>
                </a:solidFill>
                <a:latin typeface="Dreaming Outloud Pro" panose="03050502040302030504" pitchFamily="66" charset="0"/>
                <a:ea typeface="Handlee"/>
                <a:cs typeface="Dreaming Outloud Pro" panose="03050502040302030504" pitchFamily="66" charset="0"/>
                <a:sym typeface="Handlee"/>
              </a:rPr>
              <a:t>will be </a:t>
            </a: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learning about Animals including Humans. In this unit we will explore how the human body works, including the circulatory system and how nutrients and oxygen are transported around the body. Children will learn about keeping healthy through diet, exercise and lifestyle choices, and will compare how different animals grow, develop and meet their basic needs.</a:t>
            </a:r>
          </a:p>
          <a:p>
            <a:pPr algn="just"/>
            <a:endParaRPr lang="en-GB" sz="800"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Maths:</a:t>
            </a:r>
          </a:p>
          <a:p>
            <a:pPr algn="just"/>
            <a:r>
              <a:rPr lang="en-GB" sz="800" dirty="0">
                <a:solidFill>
                  <a:schemeClr val="dk1"/>
                </a:solidFill>
                <a:latin typeface="Dreaming Outloud Pro" panose="03050502040302030504" pitchFamily="66" charset="0"/>
                <a:ea typeface="Handlee"/>
                <a:cs typeface="Dreaming Outloud Pro" panose="03050502040302030504" pitchFamily="66" charset="0"/>
              </a:rPr>
              <a:t>As mathematicians this half term, we are focusing on geometry and measure. We will be learning about a range of shapes and their properties, measure and identifying different types of angles, and finding missing angles using what they know. They will also explore nets and how 3D shapes are formed, as well as developing their understanding of position and direction using maps, coordinates and turn vocabulary. These skills help built strong spatial awareness and problem-solving confidence.</a:t>
            </a:r>
            <a:endParaRPr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55" name="Google Shape;55;p13"/>
          <p:cNvSpPr txBox="1"/>
          <p:nvPr/>
        </p:nvSpPr>
        <p:spPr>
          <a:xfrm>
            <a:off x="99898" y="1420344"/>
            <a:ext cx="2939386" cy="1846244"/>
          </a:xfrm>
          <a:prstGeom prst="rect">
            <a:avLst/>
          </a:prstGeom>
          <a:noFill/>
          <a:ln w="19050" cap="flat" cmpd="sng">
            <a:solidFill>
              <a:schemeClr val="accent6">
                <a:lumMod val="75000"/>
              </a:schemeClr>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RE:</a:t>
            </a:r>
            <a:endParaRPr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a:ea typeface="Handlee"/>
                <a:cs typeface="Dreaming Outloud Pro"/>
                <a:sym typeface="Handlee"/>
              </a:rPr>
              <a:t>To begin the term in RE, we will learn about Christians in Britain. We will find out what Christians believe about God and Jesus, and how they try to follow Jesus’ teachings in their everyday lives. We will explore the question “What Would Jesus Do?” and think about how Christians show kindness, forgiveness, and love to others. We will also think about why it is important to respect people who follow different beliefs and ways of life.</a:t>
            </a:r>
            <a:endParaRPr lang="en-GB" sz="800"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endPar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Christian Distinctiveness:</a:t>
            </a:r>
            <a:endParaRPr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spcAft>
                <a:spcPts val="375"/>
              </a:spcAft>
            </a:pPr>
            <a:r>
              <a:rPr lang="en-GB" sz="800" dirty="0">
                <a:solidFill>
                  <a:schemeClr val="dk1"/>
                </a:solidFill>
                <a:latin typeface="Dreaming Outloud Pro"/>
                <a:ea typeface="Handlee"/>
                <a:cs typeface="Dreaming Outloud Pro"/>
                <a:sym typeface="Handlee"/>
              </a:rPr>
              <a:t>We demonstrate our Christian Values through daily acts of collective worship, singing worship and family group  worship. </a:t>
            </a:r>
            <a:endParaRPr sz="800" dirty="0">
              <a:solidFill>
                <a:schemeClr val="dk1"/>
              </a:solidFill>
              <a:latin typeface="Dreaming Outloud Pro"/>
              <a:ea typeface="Handlee"/>
              <a:cs typeface="Dreaming Outloud Pro"/>
              <a:sym typeface="Handlee"/>
            </a:endParaRPr>
          </a:p>
        </p:txBody>
      </p:sp>
      <p:sp>
        <p:nvSpPr>
          <p:cNvPr id="56" name="Google Shape;56;p13"/>
          <p:cNvSpPr txBox="1"/>
          <p:nvPr/>
        </p:nvSpPr>
        <p:spPr>
          <a:xfrm>
            <a:off x="61575" y="-41100"/>
            <a:ext cx="3135900" cy="1548727"/>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PE:</a:t>
            </a:r>
            <a:endParaRPr lang="en-US" sz="800" b="1" u="sng" dirty="0">
              <a:solidFill>
                <a:schemeClr val="dk1"/>
              </a:solidFill>
              <a:latin typeface="Dreaming Outloud Pro" panose="03050502040302030504" pitchFamily="66" charset="0"/>
              <a:ea typeface="Handlee"/>
              <a:cs typeface="Dreaming Outloud Pro" panose="03050502040302030504" pitchFamily="66" charset="0"/>
            </a:endParaRPr>
          </a:p>
          <a:p>
            <a:r>
              <a:rPr lang="en-GB" sz="800" dirty="0">
                <a:solidFill>
                  <a:schemeClr val="tx1"/>
                </a:solidFill>
                <a:latin typeface="Dreaming Outloud Pro"/>
                <a:ea typeface="Handlee"/>
                <a:cs typeface="Dreaming Outloud Pro"/>
                <a:sym typeface="Handlee"/>
              </a:rPr>
              <a:t>As well-rounded, active citizens, our children will feel a sense of belonging by immersing themselves in a wide range of physical activities as well as welly walks. This term, our session will be guided by Primary Sports and will be on a Wednesday. </a:t>
            </a:r>
            <a:endParaRPr lang="en-GB" sz="800" dirty="0">
              <a:solidFill>
                <a:schemeClr val="tx1"/>
              </a:solidFill>
              <a:latin typeface="Dreaming Outloud Pro"/>
              <a:ea typeface="Handlee"/>
              <a:cs typeface="Dreaming Outloud Pro"/>
            </a:endParaRPr>
          </a:p>
          <a:p>
            <a:pPr marL="0" lvl="0" indent="0" algn="l"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Forest School:</a:t>
            </a:r>
            <a:endParaRPr sz="800" b="1" u="sng" dirty="0">
              <a:solidFill>
                <a:schemeClr val="dk1"/>
              </a:solidFill>
              <a:latin typeface="Dreaming Outloud Pro" panose="03050502040302030504" pitchFamily="66" charset="0"/>
              <a:ea typeface="Handlee"/>
              <a:cs typeface="Dreaming Outloud Pro" panose="03050502040302030504" pitchFamily="66" charset="0"/>
            </a:endParaRPr>
          </a:p>
          <a:p>
            <a:pPr>
              <a:buClr>
                <a:schemeClr val="dk1"/>
              </a:buClr>
              <a:buSzPts val="1100"/>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are extremely fortunate to be able to access provision for outdoor learning. These sessions will take place after half term (see newsletter for class dates).</a:t>
            </a:r>
            <a:endParaRPr lang="en-GB" sz="800" b="1" i="1" dirty="0">
              <a:solidFill>
                <a:schemeClr val="dk1"/>
              </a:solidFill>
              <a:latin typeface="Dreaming Outloud Pro" panose="03050502040302030504" pitchFamily="66" charset="0"/>
              <a:ea typeface="Handlee"/>
              <a:cs typeface="Dreaming Outloud Pro" panose="03050502040302030504" pitchFamily="66" charset="0"/>
            </a:endParaRPr>
          </a:p>
          <a:p>
            <a:pPr marL="0" lvl="0" indent="0" algn="l" rtl="0">
              <a:spcBef>
                <a:spcPts val="0"/>
              </a:spcBef>
              <a:spcAft>
                <a:spcPts val="0"/>
              </a:spcAft>
              <a:buClr>
                <a:schemeClr val="dk1"/>
              </a:buClr>
              <a:buSzPts val="1100"/>
              <a:buFont typeface="Arial"/>
              <a:buNone/>
            </a:pPr>
            <a:r>
              <a:rPr lang="en-GB" sz="800" b="1" i="1" dirty="0">
                <a:solidFill>
                  <a:schemeClr val="dk1"/>
                </a:solidFill>
                <a:latin typeface="Dreaming Outloud Pro" panose="03050502040302030504" pitchFamily="66" charset="0"/>
                <a:ea typeface="Handlee"/>
                <a:cs typeface="Dreaming Outloud Pro" panose="03050502040302030504" pitchFamily="66" charset="0"/>
                <a:sym typeface="Handlee"/>
              </a:rPr>
              <a:t>Please ensure children come to school with appropriate clothing and footwear for these sessions. </a:t>
            </a:r>
            <a:endParaRPr sz="800" dirty="0">
              <a:solidFill>
                <a:schemeClr val="dk1"/>
              </a:solidFill>
              <a:latin typeface="Dreaming Outloud Pro" panose="03050502040302030504" pitchFamily="66" charset="0"/>
              <a:cs typeface="Dreaming Outloud Pro" panose="03050502040302030504" pitchFamily="66" charset="0"/>
            </a:endParaRPr>
          </a:p>
        </p:txBody>
      </p:sp>
      <p:sp>
        <p:nvSpPr>
          <p:cNvPr id="57" name="Google Shape;57;p13"/>
          <p:cNvSpPr txBox="1"/>
          <p:nvPr/>
        </p:nvSpPr>
        <p:spPr>
          <a:xfrm>
            <a:off x="3183975" y="41107"/>
            <a:ext cx="2697444" cy="2277516"/>
          </a:xfrm>
          <a:prstGeom prst="rect">
            <a:avLst/>
          </a:prstGeom>
          <a:noFill/>
          <a:ln w="19050" cap="flat" cmpd="sng">
            <a:solidFill>
              <a:srgbClr val="00B050"/>
            </a:solidFill>
            <a:prstDash val="solid"/>
            <a:round/>
            <a:headEnd type="none" w="sm" len="sm"/>
            <a:tailEnd type="none" w="sm" len="sm"/>
          </a:ln>
        </p:spPr>
        <p:txBody>
          <a:bodyPr spcFirstLastPara="1" wrap="square" lIns="91425" tIns="91425" rIns="91425" bIns="91425" anchor="t" anchorCtr="0">
            <a:spAutoFit/>
          </a:bodyPr>
          <a:lstStyle/>
          <a:p>
            <a:pPr algn="just"/>
            <a:r>
              <a:rPr lang="en-GB" sz="800" u="sng" dirty="0">
                <a:latin typeface="Dreaming Outloud Pro" panose="03050502040302030504" pitchFamily="66" charset="0"/>
                <a:ea typeface="Handlee"/>
                <a:cs typeface="Dreaming Outloud Pro" panose="03050502040302030504" pitchFamily="66" charset="0"/>
                <a:sym typeface="Handlee"/>
              </a:rPr>
              <a:t>Art &amp; Design</a:t>
            </a:r>
            <a:r>
              <a:rPr lang="en-GB" sz="800" dirty="0">
                <a:latin typeface="Dreaming Outloud Pro" panose="03050502040302030504" pitchFamily="66" charset="0"/>
                <a:ea typeface="Handlee"/>
                <a:cs typeface="Dreaming Outloud Pro" panose="03050502040302030504" pitchFamily="66" charset="0"/>
                <a:sym typeface="Handlee"/>
              </a:rPr>
              <a:t>:</a:t>
            </a:r>
          </a:p>
          <a:p>
            <a:pPr algn="just"/>
            <a:r>
              <a:rPr lang="en-GB" sz="800" dirty="0">
                <a:latin typeface="Dreaming Outloud Pro" panose="03050502040302030504" pitchFamily="66" charset="0"/>
                <a:ea typeface="Handlee"/>
                <a:cs typeface="Dreaming Outloud Pro" panose="03050502040302030504" pitchFamily="66" charset="0"/>
                <a:sym typeface="Handlee"/>
              </a:rPr>
              <a:t>As artists, we will be exploring the work of Paul Klee, a well-known artist who used colour, line, and shape in imaginative ways. The children will learn about his distinctive style, which often includes abstract shapes, symbols, and playful patterns inspired by nature, music, and imagination. We will study how Klee used simple lines, geometric shapes, and a wide range of colours to express ideas and emotions in his artwork. </a:t>
            </a:r>
            <a:endParaRPr lang="en-GB" sz="800" u="sng" dirty="0">
              <a:latin typeface="Dreaming Outloud Pro" panose="03050502040302030504" pitchFamily="66" charset="0"/>
              <a:ea typeface="Handlee"/>
              <a:cs typeface="Dreaming Outloud Pro" panose="03050502040302030504" pitchFamily="66" charset="0"/>
              <a:sym typeface="Handlee"/>
            </a:endParaRPr>
          </a:p>
          <a:p>
            <a:pPr algn="just"/>
            <a:r>
              <a:rPr lang="en-GB" sz="800" u="sng" dirty="0">
                <a:latin typeface="Dreaming Outloud Pro" panose="03050502040302030504" pitchFamily="66" charset="0"/>
                <a:ea typeface="Handlee"/>
                <a:cs typeface="Dreaming Outloud Pro" panose="03050502040302030504" pitchFamily="66" charset="0"/>
                <a:sym typeface="Handlee"/>
              </a:rPr>
              <a:t>Design &amp; Technology:</a:t>
            </a:r>
          </a:p>
          <a:p>
            <a:pPr algn="just"/>
            <a:r>
              <a:rPr lang="en-GB" sz="800" dirty="0">
                <a:latin typeface="Dreaming Outloud Pro" panose="03050502040302030504" pitchFamily="66" charset="0"/>
                <a:ea typeface="Handlee"/>
                <a:cs typeface="Dreaming Outloud Pro" panose="03050502040302030504" pitchFamily="66" charset="0"/>
                <a:sym typeface="Handlee"/>
              </a:rPr>
              <a:t>As designers, we will be learning about food and nutrition by designing and making a Greek salad. The children will explore traditional Greek ingredients, such as tomatoes, cucumber, olives, feta cheese, and olive oil, and learn where these foods come from. We will also think about taste, texture, and healthy choices as the children design, make, and evaluate their own Greek salads.</a:t>
            </a:r>
          </a:p>
        </p:txBody>
      </p:sp>
      <p:sp>
        <p:nvSpPr>
          <p:cNvPr id="58" name="Google Shape;58;p13"/>
          <p:cNvSpPr txBox="1"/>
          <p:nvPr/>
        </p:nvSpPr>
        <p:spPr>
          <a:xfrm>
            <a:off x="5992800" y="3512987"/>
            <a:ext cx="3151200" cy="1647472"/>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History and Geography:</a:t>
            </a:r>
          </a:p>
          <a:p>
            <a:pPr marL="0" lvl="0" indent="0" algn="just" rtl="0">
              <a:lnSpc>
                <a:spcPct val="107916"/>
              </a:lnSpc>
              <a:spcBef>
                <a:spcPts val="0"/>
              </a:spcBef>
              <a:spcAft>
                <a:spcPts val="0"/>
              </a:spcAft>
              <a:buClr>
                <a:schemeClr val="dk1"/>
              </a:buClr>
              <a:buSzPts val="1100"/>
              <a:buFont typeface="Arial"/>
              <a:buNone/>
            </a:pPr>
            <a:r>
              <a:rPr lang="en-US" sz="800" dirty="0">
                <a:solidFill>
                  <a:schemeClr val="dk1"/>
                </a:solidFill>
                <a:latin typeface="Dreaming Outloud Pro" panose="03050502040302030504" pitchFamily="66" charset="0"/>
                <a:ea typeface="Handlee"/>
                <a:cs typeface="Dreaming Outloud Pro" panose="03050502040302030504" pitchFamily="66" charset="0"/>
              </a:rPr>
              <a:t>As geographers, we will explore Greece and learn about its location, physical features, and human geography. We will investigate Greece’s mountains, islands, coastline, and climate, and consider how the landscape has influenced how people live there. </a:t>
            </a:r>
          </a:p>
          <a:p>
            <a:pPr marL="0" lvl="0" indent="0" algn="just" rtl="0">
              <a:lnSpc>
                <a:spcPct val="107916"/>
              </a:lnSpc>
              <a:spcBef>
                <a:spcPts val="0"/>
              </a:spcBef>
              <a:spcAft>
                <a:spcPts val="0"/>
              </a:spcAft>
              <a:buClr>
                <a:schemeClr val="dk1"/>
              </a:buClr>
              <a:buSzPts val="1100"/>
              <a:buFont typeface="Arial"/>
              <a:buNone/>
            </a:pPr>
            <a:r>
              <a:rPr lang="en-US" sz="800" dirty="0">
                <a:solidFill>
                  <a:schemeClr val="dk1"/>
                </a:solidFill>
                <a:latin typeface="Dreaming Outloud Pro" panose="03050502040302030504" pitchFamily="66" charset="0"/>
                <a:ea typeface="Handlee"/>
                <a:cs typeface="Dreaming Outloud Pro" panose="03050502040302030504" pitchFamily="66" charset="0"/>
              </a:rPr>
              <a:t>As historians, we will explore Ancient Greece, discovering when and where this </a:t>
            </a:r>
            <a:r>
              <a:rPr lang="en-US" sz="800" dirty="0" err="1">
                <a:solidFill>
                  <a:schemeClr val="dk1"/>
                </a:solidFill>
                <a:latin typeface="Dreaming Outloud Pro" panose="03050502040302030504" pitchFamily="66" charset="0"/>
                <a:ea typeface="Handlee"/>
                <a:cs typeface="Dreaming Outloud Pro" panose="03050502040302030504" pitchFamily="66" charset="0"/>
              </a:rPr>
              <a:t>civilisation</a:t>
            </a:r>
            <a:r>
              <a:rPr lang="en-US" sz="800" dirty="0">
                <a:solidFill>
                  <a:schemeClr val="dk1"/>
                </a:solidFill>
                <a:latin typeface="Dreaming Outloud Pro" panose="03050502040302030504" pitchFamily="66" charset="0"/>
                <a:ea typeface="Handlee"/>
                <a:cs typeface="Dreaming Outloud Pro" panose="03050502040302030504" pitchFamily="66" charset="0"/>
              </a:rPr>
              <a:t> developed and why it is still important today. The children will learn about daily life in Ancient Greece, including homes, food, clothing, beliefs, and the roles of men, women, and children. They will also explore key ideas such as democracy, the Olympic Games, and Greek myths.</a:t>
            </a:r>
          </a:p>
        </p:txBody>
      </p:sp>
      <p:sp>
        <p:nvSpPr>
          <p:cNvPr id="59" name="Google Shape;59;p13"/>
          <p:cNvSpPr txBox="1"/>
          <p:nvPr/>
        </p:nvSpPr>
        <p:spPr>
          <a:xfrm>
            <a:off x="3226859" y="3446407"/>
            <a:ext cx="2702546" cy="1661963"/>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rPr>
              <a:t>French</a:t>
            </a:r>
          </a:p>
          <a:p>
            <a:pPr marL="0" lvl="0" indent="0" algn="just" rtl="0">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rPr>
              <a:t>As linguists, we will be learning to talk about the Olympic Games in French, linking our learning to Ancient Greece. The children will learn vocabulary for different Olympic sports and activities, such as running, jumping, and throwing, and practise simple phrases to describe events and athletes, for example “Je </a:t>
            </a:r>
            <a:r>
              <a:rPr lang="en-GB" sz="800" dirty="0" err="1">
                <a:solidFill>
                  <a:schemeClr val="dk1"/>
                </a:solidFill>
                <a:latin typeface="Dreaming Outloud Pro" panose="03050502040302030504" pitchFamily="66" charset="0"/>
                <a:ea typeface="Handlee"/>
                <a:cs typeface="Dreaming Outloud Pro" panose="03050502040302030504" pitchFamily="66" charset="0"/>
              </a:rPr>
              <a:t>cours</a:t>
            </a:r>
            <a:r>
              <a:rPr lang="en-GB" sz="800" dirty="0">
                <a:solidFill>
                  <a:schemeClr val="dk1"/>
                </a:solidFill>
                <a:latin typeface="Dreaming Outloud Pro" panose="03050502040302030504" pitchFamily="66" charset="0"/>
                <a:ea typeface="Handlee"/>
                <a:cs typeface="Dreaming Outloud Pro" panose="03050502040302030504" pitchFamily="66" charset="0"/>
              </a:rPr>
              <a:t>” (I run), “Je </a:t>
            </a:r>
            <a:r>
              <a:rPr lang="en-GB" sz="800" dirty="0" err="1">
                <a:solidFill>
                  <a:schemeClr val="dk1"/>
                </a:solidFill>
                <a:latin typeface="Dreaming Outloud Pro" panose="03050502040302030504" pitchFamily="66" charset="0"/>
                <a:ea typeface="Handlee"/>
                <a:cs typeface="Dreaming Outloud Pro" panose="03050502040302030504" pitchFamily="66" charset="0"/>
              </a:rPr>
              <a:t>saute</a:t>
            </a:r>
            <a:r>
              <a:rPr lang="en-GB" sz="800" dirty="0">
                <a:solidFill>
                  <a:schemeClr val="dk1"/>
                </a:solidFill>
                <a:latin typeface="Dreaming Outloud Pro" panose="03050502040302030504" pitchFamily="66" charset="0"/>
                <a:ea typeface="Handlee"/>
                <a:cs typeface="Dreaming Outloud Pro" panose="03050502040302030504" pitchFamily="66" charset="0"/>
              </a:rPr>
              <a:t>” (I jump), and “Je lance” (I throw). Through speaking and listening, the children will build confidence in using French words and short sentences to talk about the Olympics. At the end of the unit, the children will present their own short Olympic commentaries.</a:t>
            </a:r>
          </a:p>
        </p:txBody>
      </p:sp>
      <p:sp>
        <p:nvSpPr>
          <p:cNvPr id="60" name="Google Shape;60;p13"/>
          <p:cNvSpPr txBox="1"/>
          <p:nvPr/>
        </p:nvSpPr>
        <p:spPr>
          <a:xfrm>
            <a:off x="6037106" y="2343466"/>
            <a:ext cx="2837776" cy="1169521"/>
          </a:xfrm>
          <a:prstGeom prst="rect">
            <a:avLst/>
          </a:prstGeom>
          <a:noFill/>
          <a:ln w="19050" cap="flat" cmpd="sng">
            <a:solidFill>
              <a:srgbClr val="F600BA"/>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RHE:</a:t>
            </a:r>
          </a:p>
          <a:p>
            <a:pPr marL="0" lvl="0" indent="0" algn="just" rtl="0">
              <a:spcBef>
                <a:spcPts val="0"/>
              </a:spcBef>
              <a:spcAft>
                <a:spcPts val="0"/>
              </a:spcAft>
              <a:buNone/>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This term, our learning in RHE will focus on keeping ourselves safe both in school and in the wider world. Children will learn about different aspects of safety, including staying safe at home, online, and when out in the community. They will develop an understanding of personal boundaries, trusted adults, and how to ask for help when they feel unsure or unsafe. </a:t>
            </a:r>
          </a:p>
        </p:txBody>
      </p:sp>
      <p:sp>
        <p:nvSpPr>
          <p:cNvPr id="61" name="Google Shape;61;p13"/>
          <p:cNvSpPr txBox="1"/>
          <p:nvPr/>
        </p:nvSpPr>
        <p:spPr>
          <a:xfrm>
            <a:off x="75075" y="3194928"/>
            <a:ext cx="3108900" cy="1780457"/>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English:</a:t>
            </a: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As writers, our learning will be underpinned by the purpose of writing to inform. We will focus on creating a non-chronological report using Everest by Sangma Francis as a hook. Here we will focus on using precise technical vocabulary, a rang of punctuation as well as using headings and subheadings and factual information.</a:t>
            </a: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In reading, we will be using our DERIC skills to retrieve information, make inferences, and answer questions linked to Ancient Greece. We will read and explore a range of Greek myths, which will help us understand Ancient Greek beliefs, gods and goddesses, and moral lessons. </a:t>
            </a:r>
          </a:p>
        </p:txBody>
      </p:sp>
      <p:sp>
        <p:nvSpPr>
          <p:cNvPr id="62" name="Google Shape;62;p13"/>
          <p:cNvSpPr txBox="1"/>
          <p:nvPr/>
        </p:nvSpPr>
        <p:spPr>
          <a:xfrm>
            <a:off x="3345366" y="2359232"/>
            <a:ext cx="2340600" cy="1046566"/>
          </a:xfrm>
          <a:prstGeom prst="rect">
            <a:avLst/>
          </a:prstGeom>
          <a:solidFill>
            <a:schemeClr val="accent6"/>
          </a:solidFill>
          <a:ln w="28575" cap="flat" cmpd="sng">
            <a:solidFill>
              <a:srgbClr val="8E7CC3"/>
            </a:solidFill>
            <a:prstDash val="solid"/>
            <a:round/>
            <a:headEnd type="none" w="sm" len="sm"/>
            <a:tailEnd type="none" w="sm" len="sm"/>
          </a:ln>
        </p:spPr>
        <p:txBody>
          <a:bodyPr spcFirstLastPara="1" wrap="square" lIns="91425" tIns="91425" rIns="91425" bIns="91425" anchor="t" anchorCtr="0">
            <a:noAutofit/>
          </a:bodyPr>
          <a:lstStyle/>
          <a:p>
            <a:pPr marL="0" lvl="0" indent="0" rtl="0">
              <a:spcBef>
                <a:spcPts val="0"/>
              </a:spcBef>
              <a:spcAft>
                <a:spcPts val="0"/>
              </a:spcAft>
              <a:buNone/>
            </a:pPr>
            <a:r>
              <a:rPr lang="en-GB" b="1" dirty="0" err="1">
                <a:latin typeface="Dreaming Outloud Pro" panose="03050502040302030504" pitchFamily="66" charset="0"/>
                <a:ea typeface="Handlee"/>
                <a:cs typeface="Dreaming Outloud Pro" panose="03050502040302030504" pitchFamily="66" charset="0"/>
                <a:sym typeface="Handlee"/>
              </a:rPr>
              <a:t>Bantham</a:t>
            </a:r>
            <a:r>
              <a:rPr lang="en-GB" b="1" dirty="0">
                <a:latin typeface="Dreaming Outloud Pro" panose="03050502040302030504" pitchFamily="66" charset="0"/>
                <a:ea typeface="Handlee"/>
                <a:cs typeface="Dreaming Outloud Pro" panose="03050502040302030504" pitchFamily="66" charset="0"/>
                <a:sym typeface="Handlee"/>
              </a:rPr>
              <a:t> Class</a:t>
            </a:r>
            <a:endParaRPr b="1" dirty="0">
              <a:latin typeface="Dreaming Outloud Pro" panose="03050502040302030504" pitchFamily="66" charset="0"/>
              <a:ea typeface="Handlee"/>
              <a:cs typeface="Dreaming Outloud Pro" panose="03050502040302030504" pitchFamily="66" charset="0"/>
              <a:sym typeface="Handlee"/>
            </a:endParaRPr>
          </a:p>
          <a:p>
            <a:pPr marL="0" lvl="0" indent="0" rtl="0">
              <a:spcBef>
                <a:spcPts val="0"/>
              </a:spcBef>
              <a:spcAft>
                <a:spcPts val="0"/>
              </a:spcAft>
              <a:buNone/>
            </a:pPr>
            <a:r>
              <a:rPr lang="en-GB" b="1" dirty="0">
                <a:latin typeface="Dreaming Outloud Pro" panose="03050502040302030504" pitchFamily="66" charset="0"/>
                <a:ea typeface="Handlee"/>
                <a:cs typeface="Dreaming Outloud Pro" panose="03050502040302030504" pitchFamily="66" charset="0"/>
                <a:sym typeface="Handlee"/>
              </a:rPr>
              <a:t>     Year 6</a:t>
            </a:r>
          </a:p>
          <a:p>
            <a:pPr marL="0" lvl="0" indent="0" rtl="0">
              <a:spcBef>
                <a:spcPts val="0"/>
              </a:spcBef>
              <a:spcAft>
                <a:spcPts val="0"/>
              </a:spcAft>
              <a:buNone/>
            </a:pPr>
            <a:r>
              <a:rPr lang="en-GB" b="1" dirty="0">
                <a:latin typeface="Dreaming Outloud Pro"/>
                <a:ea typeface="Handlee"/>
                <a:cs typeface="Dreaming Outloud Pro"/>
                <a:sym typeface="Handlee"/>
              </a:rPr>
              <a:t> Summer Term</a:t>
            </a:r>
          </a:p>
          <a:p>
            <a:pPr marL="0" lvl="0" indent="0" rtl="0">
              <a:spcBef>
                <a:spcPts val="0"/>
              </a:spcBef>
              <a:spcAft>
                <a:spcPts val="0"/>
              </a:spcAft>
              <a:buNone/>
            </a:pPr>
            <a:r>
              <a:rPr lang="en-GB" b="1" dirty="0">
                <a:latin typeface="Dreaming Outloud Pro"/>
                <a:ea typeface="Handlee"/>
                <a:cs typeface="Dreaming Outloud Pro"/>
                <a:sym typeface="Handlee"/>
              </a:rPr>
              <a:t>      2026</a:t>
            </a:r>
          </a:p>
          <a:p>
            <a:pPr marL="0" lvl="0" indent="0"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b="1" dirty="0">
              <a:latin typeface="Dreaming Outloud Pro" panose="03050502040302030504" pitchFamily="66" charset="0"/>
              <a:ea typeface="Handlee"/>
              <a:cs typeface="Dreaming Outloud Pro" panose="03050502040302030504" pitchFamily="66" charset="0"/>
              <a:sym typeface="Handlee"/>
            </a:endParaRPr>
          </a:p>
        </p:txBody>
      </p:sp>
      <p:sp>
        <p:nvSpPr>
          <p:cNvPr id="2" name="AutoShape 2" descr="You To Me Are Everything">
            <a:extLst>
              <a:ext uri="{FF2B5EF4-FFF2-40B4-BE49-F238E27FC236}">
                <a16:creationId xmlns:a16="http://schemas.microsoft.com/office/drawing/2014/main" id="{677BC45F-F155-8725-4DAF-2532EB4CC902}"/>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descr="A painting of a city with a sun&#10;&#10;AI-generated content may be incorrect.">
            <a:extLst>
              <a:ext uri="{FF2B5EF4-FFF2-40B4-BE49-F238E27FC236}">
                <a16:creationId xmlns:a16="http://schemas.microsoft.com/office/drawing/2014/main" id="{73F64B6B-6FE9-8247-E971-F1EE3599F4E0}"/>
              </a:ext>
            </a:extLst>
          </p:cNvPr>
          <p:cNvPicPr>
            <a:picLocks noChangeAspect="1"/>
          </p:cNvPicPr>
          <p:nvPr/>
        </p:nvPicPr>
        <p:blipFill>
          <a:blip r:embed="rId3"/>
          <a:stretch>
            <a:fillRect/>
          </a:stretch>
        </p:blipFill>
        <p:spPr>
          <a:xfrm>
            <a:off x="4651411" y="2419350"/>
            <a:ext cx="966007" cy="865258"/>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aad9d34d7e04ff1676031edb33ea00c">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3645460c95bdf7a26e5ff259ff4eefcd"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Props1.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2.xml><?xml version="1.0" encoding="utf-8"?>
<ds:datastoreItem xmlns:ds="http://schemas.openxmlformats.org/officeDocument/2006/customXml" ds:itemID="{B9CF8DED-D2EF-4ED6-A1E7-F1F335EDF2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6A21DF8-271B-4D70-8782-D30214AD2612}">
  <ds:schemaRefs>
    <ds:schemaRef ds:uri="http://schemas.microsoft.com/office/2006/documentManagement/types"/>
    <ds:schemaRef ds:uri="http://purl.org/dc/dcmitype/"/>
    <ds:schemaRef ds:uri="f9138d25-0e71-4cf7-be13-8f60befdd0a3"/>
    <ds:schemaRef ds:uri="http://purl.org/dc/elements/1.1/"/>
    <ds:schemaRef ds:uri="http://schemas.microsoft.com/office/infopath/2007/PartnerControls"/>
    <ds:schemaRef ds:uri="http://www.w3.org/XML/1998/namespace"/>
    <ds:schemaRef ds:uri="http://schemas.openxmlformats.org/package/2006/metadata/core-properties"/>
    <ds:schemaRef ds:uri="http://purl.org/dc/terms/"/>
    <ds:schemaRef ds:uri="3164481f-8d36-436d-ad51-ca4db39e19c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530</TotalTime>
  <Words>974</Words>
  <Application>Microsoft Office PowerPoint</Application>
  <PresentationFormat>On-screen Show (16:9)</PresentationFormat>
  <Paragraphs>33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Dreaming Outloud Pro</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Jo Symons</cp:lastModifiedBy>
  <cp:revision>94</cp:revision>
  <dcterms:modified xsi:type="dcterms:W3CDTF">2026-04-23T19:46:08Z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ies>
</file>