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6"/>
  </p:notesMasterIdLst>
  <p:sldIdLst>
    <p:sldId id="256" r:id="rId5"/>
  </p:sldIdLst>
  <p:sldSz cx="9144000" cy="5143500" type="screen16x9"/>
  <p:notesSz cx="6858000" cy="9144000"/>
  <p:embeddedFontLst>
    <p:embeddedFont>
      <p:font typeface="Handlee" panose="020B0604020202020204" charset="0"/>
      <p:regular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CAD"/>
    <a:srgbClr val="F15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F99B4F-BDC2-48B5-B779-C703C76A3CBF}" v="3" dt="2026-05-01T13:29:22.7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420" y="6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font" Target="fonts/font1.fntdata"/><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e Holmes" userId="49fccc6b-0971-4848-a348-2ed5bf7ff63e" providerId="ADAL" clId="{7B96A4FB-D076-414C-8AD0-69FA1D2A4471}"/>
    <pc:docChg chg="custSel modSld">
      <pc:chgData name="Jamie Holmes" userId="49fccc6b-0971-4848-a348-2ed5bf7ff63e" providerId="ADAL" clId="{7B96A4FB-D076-414C-8AD0-69FA1D2A4471}" dt="2026-05-01T13:29:38.022" v="215" actId="20577"/>
      <pc:docMkLst>
        <pc:docMk/>
      </pc:docMkLst>
      <pc:sldChg chg="addSp delSp modSp mod">
        <pc:chgData name="Jamie Holmes" userId="49fccc6b-0971-4848-a348-2ed5bf7ff63e" providerId="ADAL" clId="{7B96A4FB-D076-414C-8AD0-69FA1D2A4471}" dt="2026-05-01T13:29:38.022" v="215" actId="20577"/>
        <pc:sldMkLst>
          <pc:docMk/>
          <pc:sldMk cId="0" sldId="256"/>
        </pc:sldMkLst>
        <pc:spChg chg="mod">
          <ac:chgData name="Jamie Holmes" userId="49fccc6b-0971-4848-a348-2ed5bf7ff63e" providerId="ADAL" clId="{7B96A4FB-D076-414C-8AD0-69FA1D2A4471}" dt="2026-05-01T13:21:48.893" v="96" actId="20577"/>
          <ac:spMkLst>
            <pc:docMk/>
            <pc:sldMk cId="0" sldId="256"/>
            <ac:spMk id="2" creationId="{929BB3B3-6C55-6CD1-976D-BEB1E8E190CF}"/>
          </ac:spMkLst>
        </pc:spChg>
        <pc:spChg chg="mod">
          <ac:chgData name="Jamie Holmes" userId="49fccc6b-0971-4848-a348-2ed5bf7ff63e" providerId="ADAL" clId="{7B96A4FB-D076-414C-8AD0-69FA1D2A4471}" dt="2026-05-01T13:03:13.146" v="68" actId="20577"/>
          <ac:spMkLst>
            <pc:docMk/>
            <pc:sldMk cId="0" sldId="256"/>
            <ac:spMk id="6" creationId="{A003D040-0066-B98B-B53C-C360679B1E5A}"/>
          </ac:spMkLst>
        </pc:spChg>
        <pc:spChg chg="mod">
          <ac:chgData name="Jamie Holmes" userId="49fccc6b-0971-4848-a348-2ed5bf7ff63e" providerId="ADAL" clId="{7B96A4FB-D076-414C-8AD0-69FA1D2A4471}" dt="2026-05-01T13:26:00.535" v="170" actId="20577"/>
          <ac:spMkLst>
            <pc:docMk/>
            <pc:sldMk cId="0" sldId="256"/>
            <ac:spMk id="54" creationId="{00000000-0000-0000-0000-000000000000}"/>
          </ac:spMkLst>
        </pc:spChg>
        <pc:spChg chg="mod">
          <ac:chgData name="Jamie Holmes" userId="49fccc6b-0971-4848-a348-2ed5bf7ff63e" providerId="ADAL" clId="{7B96A4FB-D076-414C-8AD0-69FA1D2A4471}" dt="2026-05-01T13:00:31.628" v="7" actId="20577"/>
          <ac:spMkLst>
            <pc:docMk/>
            <pc:sldMk cId="0" sldId="256"/>
            <ac:spMk id="56" creationId="{00000000-0000-0000-0000-000000000000}"/>
          </ac:spMkLst>
        </pc:spChg>
        <pc:spChg chg="mod">
          <ac:chgData name="Jamie Holmes" userId="49fccc6b-0971-4848-a348-2ed5bf7ff63e" providerId="ADAL" clId="{7B96A4FB-D076-414C-8AD0-69FA1D2A4471}" dt="2026-05-01T13:21:59.122" v="97" actId="1076"/>
          <ac:spMkLst>
            <pc:docMk/>
            <pc:sldMk cId="0" sldId="256"/>
            <ac:spMk id="57" creationId="{00000000-0000-0000-0000-000000000000}"/>
          </ac:spMkLst>
        </pc:spChg>
        <pc:spChg chg="mod">
          <ac:chgData name="Jamie Holmes" userId="49fccc6b-0971-4848-a348-2ed5bf7ff63e" providerId="ADAL" clId="{7B96A4FB-D076-414C-8AD0-69FA1D2A4471}" dt="2026-05-01T13:06:28.610" v="87" actId="1076"/>
          <ac:spMkLst>
            <pc:docMk/>
            <pc:sldMk cId="0" sldId="256"/>
            <ac:spMk id="58" creationId="{00000000-0000-0000-0000-000000000000}"/>
          </ac:spMkLst>
        </pc:spChg>
        <pc:spChg chg="mod">
          <ac:chgData name="Jamie Holmes" userId="49fccc6b-0971-4848-a348-2ed5bf7ff63e" providerId="ADAL" clId="{7B96A4FB-D076-414C-8AD0-69FA1D2A4471}" dt="2026-05-01T13:02:20.265" v="62" actId="20577"/>
          <ac:spMkLst>
            <pc:docMk/>
            <pc:sldMk cId="0" sldId="256"/>
            <ac:spMk id="59" creationId="{00000000-0000-0000-0000-000000000000}"/>
          </ac:spMkLst>
        </pc:spChg>
        <pc:spChg chg="mod">
          <ac:chgData name="Jamie Holmes" userId="49fccc6b-0971-4848-a348-2ed5bf7ff63e" providerId="ADAL" clId="{7B96A4FB-D076-414C-8AD0-69FA1D2A4471}" dt="2026-05-01T13:25:41.370" v="169" actId="1076"/>
          <ac:spMkLst>
            <pc:docMk/>
            <pc:sldMk cId="0" sldId="256"/>
            <ac:spMk id="60" creationId="{00000000-0000-0000-0000-000000000000}"/>
          </ac:spMkLst>
        </pc:spChg>
        <pc:spChg chg="mod">
          <ac:chgData name="Jamie Holmes" userId="49fccc6b-0971-4848-a348-2ed5bf7ff63e" providerId="ADAL" clId="{7B96A4FB-D076-414C-8AD0-69FA1D2A4471}" dt="2026-05-01T13:27:48.508" v="194" actId="20577"/>
          <ac:spMkLst>
            <pc:docMk/>
            <pc:sldMk cId="0" sldId="256"/>
            <ac:spMk id="61" creationId="{00000000-0000-0000-0000-000000000000}"/>
          </ac:spMkLst>
        </pc:spChg>
        <pc:spChg chg="mod">
          <ac:chgData name="Jamie Holmes" userId="49fccc6b-0971-4848-a348-2ed5bf7ff63e" providerId="ADAL" clId="{7B96A4FB-D076-414C-8AD0-69FA1D2A4471}" dt="2026-05-01T13:29:38.022" v="215" actId="20577"/>
          <ac:spMkLst>
            <pc:docMk/>
            <pc:sldMk cId="0" sldId="256"/>
            <ac:spMk id="62" creationId="{00000000-0000-0000-0000-000000000000}"/>
          </ac:spMkLst>
        </pc:spChg>
        <pc:picChg chg="add mod">
          <ac:chgData name="Jamie Holmes" userId="49fccc6b-0971-4848-a348-2ed5bf7ff63e" providerId="ADAL" clId="{7B96A4FB-D076-414C-8AD0-69FA1D2A4471}" dt="2026-05-01T13:29:25.796" v="197" actId="1076"/>
          <ac:picMkLst>
            <pc:docMk/>
            <pc:sldMk cId="0" sldId="256"/>
            <ac:picMk id="3" creationId="{D8C176BD-D457-1168-05A5-42AA480CF141}"/>
          </ac:picMkLst>
        </pc:picChg>
        <pc:picChg chg="del">
          <ac:chgData name="Jamie Holmes" userId="49fccc6b-0971-4848-a348-2ed5bf7ff63e" providerId="ADAL" clId="{7B96A4FB-D076-414C-8AD0-69FA1D2A4471}" dt="2026-05-01T13:29:21.799" v="195" actId="478"/>
          <ac:picMkLst>
            <pc:docMk/>
            <pc:sldMk cId="0" sldId="256"/>
            <ac:picMk id="5" creationId="{F349D8EB-563E-F71D-737A-D324D22EC5F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6000305" y="1081556"/>
            <a:ext cx="3115785" cy="1046410"/>
          </a:xfrm>
          <a:prstGeom prst="rect">
            <a:avLst/>
          </a:prstGeom>
          <a:noFill/>
          <a:ln>
            <a:noFill/>
          </a:ln>
        </p:spPr>
        <p:txBody>
          <a:bodyPr spcFirstLastPara="1" wrap="square" lIns="91425" tIns="91425" rIns="91425" bIns="91425" anchor="t" anchorCtr="0">
            <a:spAutoFit/>
          </a:bodyPr>
          <a:lstStyle/>
          <a:p>
            <a:pPr algn="just"/>
            <a:r>
              <a:rPr lang="en-GB" sz="800" b="1" dirty="0">
                <a:solidFill>
                  <a:schemeClr val="dk1"/>
                </a:solidFill>
                <a:latin typeface="Handlee"/>
                <a:ea typeface="Handlee"/>
                <a:sym typeface="Handlee"/>
              </a:rPr>
              <a:t>Maths</a:t>
            </a:r>
            <a:r>
              <a:rPr lang="en-GB" sz="800" b="1" dirty="0">
                <a:solidFill>
                  <a:schemeClr val="dk1"/>
                </a:solidFill>
                <a:latin typeface="Handlee"/>
                <a:ea typeface="Handlee"/>
                <a:cs typeface="Handlee"/>
                <a:sym typeface="Handlee"/>
              </a:rPr>
              <a:t>:</a:t>
            </a:r>
            <a:endParaRPr lang="en-GB" sz="800" b="1" dirty="0">
              <a:solidFill>
                <a:schemeClr val="dk1"/>
              </a:solidFill>
              <a:latin typeface="Handlee"/>
              <a:ea typeface="Handlee"/>
            </a:endParaRPr>
          </a:p>
          <a:p>
            <a:pPr algn="just">
              <a:buSzPts val="1100"/>
            </a:pPr>
            <a:r>
              <a:rPr lang="en-GB" sz="800" dirty="0">
                <a:solidFill>
                  <a:schemeClr val="dk1"/>
                </a:solidFill>
                <a:latin typeface="Handlee"/>
                <a:ea typeface="Handlee"/>
                <a:cs typeface="Handlee"/>
                <a:sym typeface="Handlee"/>
              </a:rPr>
              <a:t>As mathematicians, we will be learning about decimals where we will be learning to identify and understand them, compare and order and also develop our skills to calculate using them. We will also look at shape and time</a:t>
            </a:r>
          </a:p>
          <a:p>
            <a:pPr algn="just">
              <a:buSzPts val="1100"/>
            </a:pPr>
            <a:r>
              <a:rPr lang="en-GB" sz="800" dirty="0">
                <a:solidFill>
                  <a:schemeClr val="dk1"/>
                </a:solidFill>
                <a:latin typeface="Handlee"/>
                <a:sym typeface="Handlee"/>
              </a:rPr>
              <a:t>We will also be continuing to learn our times tables, focusing on fluency with all 12 times tables. </a:t>
            </a:r>
            <a:endParaRPr lang="en-GB" dirty="0">
              <a:solidFill>
                <a:schemeClr val="dk1"/>
              </a:solidFill>
              <a:latin typeface="Handlee"/>
            </a:endParaRPr>
          </a:p>
        </p:txBody>
      </p:sp>
      <p:sp>
        <p:nvSpPr>
          <p:cNvPr id="55" name="Google Shape;55;p13"/>
          <p:cNvSpPr txBox="1"/>
          <p:nvPr/>
        </p:nvSpPr>
        <p:spPr>
          <a:xfrm>
            <a:off x="3202957" y="3160307"/>
            <a:ext cx="2738087" cy="1913442"/>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lnSpc>
                <a:spcPct val="107916"/>
              </a:lnSpc>
              <a:spcBef>
                <a:spcPts val="0"/>
              </a:spcBef>
              <a:spcAft>
                <a:spcPts val="0"/>
              </a:spcAft>
              <a:buNone/>
            </a:pPr>
            <a:r>
              <a:rPr lang="en-GB" sz="800" b="1" dirty="0">
                <a:solidFill>
                  <a:schemeClr val="dk1"/>
                </a:solidFill>
                <a:latin typeface="Handlee"/>
                <a:ea typeface="Handlee"/>
                <a:cs typeface="Handlee"/>
                <a:sym typeface="Handlee"/>
              </a:rPr>
              <a:t>RE:</a:t>
            </a:r>
          </a:p>
          <a:p>
            <a:pPr marL="0" lvl="0" indent="0" algn="just" rtl="0">
              <a:lnSpc>
                <a:spcPct val="107916"/>
              </a:lnSpc>
              <a:spcBef>
                <a:spcPts val="0"/>
              </a:spcBef>
              <a:spcAft>
                <a:spcPts val="0"/>
              </a:spcAft>
              <a:buNone/>
            </a:pPr>
            <a:r>
              <a:rPr lang="en-GB" sz="800" dirty="0">
                <a:solidFill>
                  <a:schemeClr val="dk1"/>
                </a:solidFill>
                <a:latin typeface="Handlee"/>
                <a:ea typeface="Handlee"/>
                <a:cs typeface="Handlee"/>
                <a:sym typeface="Handlee"/>
              </a:rPr>
              <a:t>To begin the term in RE, we will learn about Christians in Britain. We will find out what Christians believe about God and Jesus, and how they try to follow Jesus’ teachings in their everyday lives. We will explore the question “What Would Jesus Do?” and think about how Christians show kindness, forgiveness, and love to others. We will also think about why it is important to respect people who follow different beliefs and ways of life.</a:t>
            </a:r>
          </a:p>
          <a:p>
            <a:pPr marL="0" lvl="0" indent="0" algn="just" rtl="0">
              <a:lnSpc>
                <a:spcPct val="107916"/>
              </a:lnSpc>
              <a:spcBef>
                <a:spcPts val="0"/>
              </a:spcBef>
              <a:spcAft>
                <a:spcPts val="0"/>
              </a:spcAft>
              <a:buNone/>
            </a:pPr>
            <a:endParaRPr lang="en-GB" sz="800" b="1" dirty="0">
              <a:solidFill>
                <a:schemeClr val="dk1"/>
              </a:solidFill>
              <a:latin typeface="Handlee"/>
              <a:ea typeface="Handlee"/>
              <a:cs typeface="Handlee"/>
              <a:sym typeface="Handlee"/>
            </a:endParaRPr>
          </a:p>
          <a:p>
            <a:pPr marL="0" lvl="0" indent="0" algn="just" rtl="0">
              <a:lnSpc>
                <a:spcPct val="107916"/>
              </a:lnSpc>
              <a:spcBef>
                <a:spcPts val="0"/>
              </a:spcBef>
              <a:spcAft>
                <a:spcPts val="0"/>
              </a:spcAft>
              <a:buNone/>
            </a:pPr>
            <a:r>
              <a:rPr lang="en-GB" sz="800" b="1" dirty="0">
                <a:solidFill>
                  <a:schemeClr val="dk1"/>
                </a:solidFill>
                <a:latin typeface="Handlee"/>
                <a:ea typeface="Handlee"/>
                <a:cs typeface="Handlee"/>
                <a:sym typeface="Handlee"/>
              </a:rPr>
              <a:t>Christian Distinctiveness:</a:t>
            </a:r>
          </a:p>
          <a:p>
            <a:pPr marL="0" lvl="0" indent="0" algn="just" rtl="0">
              <a:lnSpc>
                <a:spcPct val="107916"/>
              </a:lnSpc>
              <a:spcBef>
                <a:spcPts val="0"/>
              </a:spcBef>
              <a:spcAft>
                <a:spcPts val="0"/>
              </a:spcAft>
              <a:buNone/>
            </a:pPr>
            <a:r>
              <a:rPr lang="en-GB" sz="800" dirty="0">
                <a:solidFill>
                  <a:schemeClr val="dk1"/>
                </a:solidFill>
                <a:latin typeface="Handlee"/>
                <a:ea typeface="Handlee"/>
                <a:cs typeface="Handlee"/>
                <a:sym typeface="Handlee"/>
              </a:rPr>
              <a:t>We demonstrate our Christian Values through daily acts of collective worship, singing worship and family group  worship. </a:t>
            </a:r>
          </a:p>
        </p:txBody>
      </p:sp>
      <p:sp>
        <p:nvSpPr>
          <p:cNvPr id="56" name="Google Shape;56;p13"/>
          <p:cNvSpPr txBox="1"/>
          <p:nvPr/>
        </p:nvSpPr>
        <p:spPr>
          <a:xfrm>
            <a:off x="0" y="26573"/>
            <a:ext cx="3146683" cy="849561"/>
          </a:xfrm>
          <a:prstGeom prst="rect">
            <a:avLst/>
          </a:prstGeom>
          <a:noFill/>
          <a:ln>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PE: Cricket</a:t>
            </a:r>
          </a:p>
          <a:p>
            <a:pPr marL="0" lvl="0" indent="0" algn="just" rtl="0">
              <a:lnSpc>
                <a:spcPct val="107916"/>
              </a:lnSpc>
              <a:spcBef>
                <a:spcPts val="0"/>
              </a:spcBef>
              <a:spcAft>
                <a:spcPts val="0"/>
              </a:spcAft>
              <a:buClr>
                <a:schemeClr val="dk1"/>
              </a:buClr>
              <a:buSzPts val="1100"/>
              <a:buFont typeface="Arial"/>
              <a:buNone/>
            </a:pPr>
            <a:r>
              <a:rPr lang="en-GB" sz="800" dirty="0">
                <a:solidFill>
                  <a:schemeClr val="dk1"/>
                </a:solidFill>
                <a:latin typeface="Handlee"/>
                <a:ea typeface="Handlee"/>
                <a:cs typeface="Handlee"/>
                <a:sym typeface="Handlee"/>
              </a:rPr>
              <a:t>As well-rounded, active citizens, our children will feel a sense of belonging by immersing themselves in a wide range of physical activities. This term, our sessions will be guided by an external PE provider, and they will take place on Wednesdays. </a:t>
            </a:r>
          </a:p>
        </p:txBody>
      </p:sp>
      <p:sp>
        <p:nvSpPr>
          <p:cNvPr id="57" name="Google Shape;57;p13"/>
          <p:cNvSpPr txBox="1"/>
          <p:nvPr/>
        </p:nvSpPr>
        <p:spPr>
          <a:xfrm>
            <a:off x="48347" y="2099306"/>
            <a:ext cx="3115492" cy="1538853"/>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Art &amp; Design:​</a:t>
            </a:r>
          </a:p>
          <a:p>
            <a:pPr marL="0" lvl="0" indent="0" algn="just" rtl="0">
              <a:spcBef>
                <a:spcPts val="0"/>
              </a:spcBef>
              <a:spcAft>
                <a:spcPts val="0"/>
              </a:spcAft>
              <a:buClr>
                <a:schemeClr val="dk1"/>
              </a:buClr>
              <a:buSzPts val="1100"/>
              <a:buFont typeface="Arial"/>
              <a:buNone/>
            </a:pPr>
            <a:r>
              <a:rPr lang="en-GB" sz="800" dirty="0">
                <a:solidFill>
                  <a:schemeClr val="dk1"/>
                </a:solidFill>
                <a:latin typeface="Handlee"/>
                <a:ea typeface="Handlee"/>
                <a:cs typeface="Handlee"/>
                <a:sym typeface="Handlee"/>
              </a:rPr>
              <a:t>As artists, we will be exploring the work of Paul Klee, a well-known artist who used colour, line, and shape in imaginative ways. The children will learn about his distinctive style, which often includes abstract shapes, symbols, and playful patterns inspired by nature, music, and imagination. </a:t>
            </a:r>
          </a:p>
          <a:p>
            <a:pPr marL="0" lvl="0" indent="0" algn="just" rtl="0">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Design &amp; Technology:</a:t>
            </a:r>
          </a:p>
          <a:p>
            <a:pPr marL="0" lvl="0" indent="0" algn="just" rtl="0">
              <a:spcBef>
                <a:spcPts val="0"/>
              </a:spcBef>
              <a:spcAft>
                <a:spcPts val="0"/>
              </a:spcAft>
              <a:buClr>
                <a:schemeClr val="dk1"/>
              </a:buClr>
              <a:buSzPts val="1100"/>
              <a:buFont typeface="Arial"/>
              <a:buNone/>
            </a:pPr>
            <a:r>
              <a:rPr lang="en-GB" sz="800" dirty="0">
                <a:solidFill>
                  <a:schemeClr val="dk1"/>
                </a:solidFill>
                <a:latin typeface="Handlee"/>
                <a:ea typeface="Handlee"/>
                <a:cs typeface="Handlee"/>
                <a:sym typeface="Handlee"/>
              </a:rPr>
              <a:t>As designers, we will be learning about food and nutrition by designing and making a Greek salad. The children will explore traditional Greek ingredients and will also think about taste, texture, and healthy choices as the children design, make, and evaluate their own Greek salads.</a:t>
            </a:r>
          </a:p>
        </p:txBody>
      </p:sp>
      <p:sp>
        <p:nvSpPr>
          <p:cNvPr id="58" name="Google Shape;58;p13"/>
          <p:cNvSpPr txBox="1"/>
          <p:nvPr/>
        </p:nvSpPr>
        <p:spPr>
          <a:xfrm>
            <a:off x="21961" y="3568200"/>
            <a:ext cx="3102760" cy="1548727"/>
          </a:xfrm>
          <a:prstGeom prst="rect">
            <a:avLst/>
          </a:prstGeom>
          <a:noFill/>
          <a:ln>
            <a:solidFill>
              <a:schemeClr val="bg1"/>
            </a:solid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History and Geography:</a:t>
            </a:r>
            <a:endParaRPr lang="en-GB" sz="800" dirty="0">
              <a:solidFill>
                <a:schemeClr val="dk1"/>
              </a:solidFill>
              <a:latin typeface="Handlee"/>
              <a:ea typeface="Handlee"/>
              <a:cs typeface="Handlee"/>
              <a:sym typeface="Handlee"/>
            </a:endParaRPr>
          </a:p>
          <a:p>
            <a:pPr algn="just">
              <a:buClr>
                <a:schemeClr val="dk1"/>
              </a:buClr>
              <a:buSzPts val="1100"/>
            </a:pPr>
            <a:r>
              <a:rPr lang="en-GB" sz="800" dirty="0">
                <a:solidFill>
                  <a:schemeClr val="dk1"/>
                </a:solidFill>
                <a:latin typeface="Handlee"/>
                <a:ea typeface="Handlee"/>
                <a:cs typeface="Handlee"/>
                <a:sym typeface="Handlee"/>
              </a:rPr>
              <a:t>As geographers, we will explore Greece and learn about its location, physical features, and human geography. We will investigate Greece’s mountains, islands, coastline, and climate, and consider how the landscape has influenced how people live there. </a:t>
            </a:r>
          </a:p>
          <a:p>
            <a:pPr algn="just">
              <a:buClr>
                <a:schemeClr val="dk1"/>
              </a:buClr>
              <a:buSzPts val="1100"/>
            </a:pPr>
            <a:r>
              <a:rPr lang="en-GB" sz="800" dirty="0">
                <a:solidFill>
                  <a:schemeClr val="dk1"/>
                </a:solidFill>
                <a:latin typeface="Handlee"/>
                <a:ea typeface="Handlee"/>
                <a:cs typeface="Handlee"/>
                <a:sym typeface="Handlee"/>
              </a:rPr>
              <a:t>As historians, we will explore Ancient Greece, discovering when and where this civilisation developed and why it is still important today. The children will learn about daily life in Ancient Greece, including homes, food, clothing, beliefs, and the roles of men, women, and children. They will also explore key ideas such as democracy, the Olympic Games, and Greek myths.</a:t>
            </a:r>
          </a:p>
        </p:txBody>
      </p:sp>
      <p:sp>
        <p:nvSpPr>
          <p:cNvPr id="59" name="Google Shape;59;p13"/>
          <p:cNvSpPr txBox="1"/>
          <p:nvPr/>
        </p:nvSpPr>
        <p:spPr>
          <a:xfrm>
            <a:off x="3202957" y="130651"/>
            <a:ext cx="2738087" cy="1046410"/>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Music: </a:t>
            </a:r>
            <a:endParaRPr sz="800" b="1" dirty="0">
              <a:solidFill>
                <a:schemeClr val="dk1"/>
              </a:solidFill>
              <a:latin typeface="Handlee"/>
              <a:ea typeface="Handlee"/>
              <a:cs typeface="Handlee"/>
              <a:sym typeface="Handlee"/>
            </a:endParaRPr>
          </a:p>
          <a:p>
            <a:pPr algn="just">
              <a:buClr>
                <a:schemeClr val="dk1"/>
              </a:buClr>
              <a:buSzPts val="1100"/>
            </a:pPr>
            <a:r>
              <a:rPr lang="en-GB" sz="800" dirty="0">
                <a:solidFill>
                  <a:schemeClr val="dk1"/>
                </a:solidFill>
                <a:latin typeface="Handlee"/>
                <a:ea typeface="Handlee"/>
                <a:cs typeface="Handlee"/>
                <a:sym typeface="Handlee"/>
              </a:rPr>
              <a:t>As musicians, our unit explores the sea shanty “What Shall We Do with the Drunken Sailor” through singing, listening and movement. Pupils will keep a steady beat, clap rhythms and sing together. They will learn about tempo, dynamics and structure, create simple actions and verses, and build confidence, teamwork and musical understanding.</a:t>
            </a:r>
          </a:p>
        </p:txBody>
      </p:sp>
      <p:sp>
        <p:nvSpPr>
          <p:cNvPr id="60" name="Google Shape;60;p13"/>
          <p:cNvSpPr txBox="1"/>
          <p:nvPr/>
        </p:nvSpPr>
        <p:spPr>
          <a:xfrm flipH="1">
            <a:off x="6019280" y="2196170"/>
            <a:ext cx="2990431" cy="1046410"/>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dirty="0">
                <a:solidFill>
                  <a:schemeClr val="dk1"/>
                </a:solidFill>
                <a:latin typeface="Handlee"/>
                <a:ea typeface="Handlee"/>
                <a:cs typeface="Handlee"/>
                <a:sym typeface="Handlee"/>
              </a:rPr>
              <a:t>RHE: ​</a:t>
            </a:r>
          </a:p>
          <a:p>
            <a:pPr marL="0" lvl="0" indent="0" algn="just" rtl="0">
              <a:spcBef>
                <a:spcPts val="0"/>
              </a:spcBef>
              <a:spcAft>
                <a:spcPts val="0"/>
              </a:spcAft>
              <a:buNone/>
            </a:pPr>
            <a:r>
              <a:rPr lang="en-GB" sz="800" dirty="0">
                <a:solidFill>
                  <a:schemeClr val="dk1"/>
                </a:solidFill>
                <a:latin typeface="Handlee"/>
                <a:ea typeface="Handlee"/>
                <a:cs typeface="Handlee"/>
                <a:sym typeface="Handlee"/>
              </a:rPr>
              <a:t>This term, our learning in RHE will focus on keeping ourselves safe both in school and in the wider world. Children will learn about different aspects of safety, including staying safe at home, online, and when out in the community. They will develop an understanding of personal boundaries, trusted adults, and how to ask for help when they feel unsure or unsafe. </a:t>
            </a:r>
          </a:p>
        </p:txBody>
      </p:sp>
      <p:sp>
        <p:nvSpPr>
          <p:cNvPr id="61" name="Google Shape;61;p13"/>
          <p:cNvSpPr txBox="1"/>
          <p:nvPr/>
        </p:nvSpPr>
        <p:spPr>
          <a:xfrm>
            <a:off x="5989658" y="-31959"/>
            <a:ext cx="3077818" cy="1248517"/>
          </a:xfrm>
          <a:prstGeom prst="rect">
            <a:avLst/>
          </a:prstGeom>
          <a:noFill/>
          <a:ln w="19050">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English:  ​</a:t>
            </a:r>
            <a:endParaRPr lang="en-GB" sz="800" dirty="0">
              <a:solidFill>
                <a:schemeClr val="dk1"/>
              </a:solidFill>
              <a:latin typeface="Handlee"/>
              <a:ea typeface="Handlee"/>
              <a:cs typeface="Handlee"/>
              <a:sym typeface="Handlee"/>
            </a:endParaRPr>
          </a:p>
          <a:p>
            <a:pPr marL="0" lvl="0" indent="0" algn="just" rtl="0">
              <a:lnSpc>
                <a:spcPct val="107916"/>
              </a:lnSpc>
              <a:spcBef>
                <a:spcPts val="0"/>
              </a:spcBef>
              <a:spcAft>
                <a:spcPts val="0"/>
              </a:spcAft>
              <a:buClr>
                <a:schemeClr val="dk1"/>
              </a:buClr>
              <a:buSzPts val="1100"/>
              <a:buFont typeface="Arial"/>
              <a:buNone/>
            </a:pPr>
            <a:r>
              <a:rPr lang="en-GB" sz="800" dirty="0">
                <a:solidFill>
                  <a:schemeClr val="dk1"/>
                </a:solidFill>
                <a:latin typeface="Handlee"/>
                <a:ea typeface="Handlee"/>
                <a:cs typeface="Handlee"/>
                <a:sym typeface="Handlee"/>
              </a:rPr>
              <a:t>As writers, pupils will begin by learning to write to inform through newspaper reports, exploring features such as headlines and fact versus opinion. They will then study how to write postcards, developing vocabulary, structure, creativity and confidence. In reading, pupils will use DERIC skills to retrieve information, make inferences and answer questions linked to Ancient Greece, exploring Greek myths to understand beliefs, gods, goddesses and moral lessons.</a:t>
            </a:r>
            <a:endParaRPr lang="en-US" dirty="0">
              <a:solidFill>
                <a:schemeClr val="dk1"/>
              </a:solidFill>
            </a:endParaRPr>
          </a:p>
        </p:txBody>
      </p:sp>
      <p:sp>
        <p:nvSpPr>
          <p:cNvPr id="62" name="Google Shape;62;p13"/>
          <p:cNvSpPr txBox="1"/>
          <p:nvPr/>
        </p:nvSpPr>
        <p:spPr>
          <a:xfrm>
            <a:off x="3312188" y="1359922"/>
            <a:ext cx="2519623" cy="1688076"/>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w="28575" cap="flat" cmpd="sng">
            <a:solidFill>
              <a:srgbClr val="FA3CAD"/>
            </a:solidFill>
            <a:prstDash val="solid"/>
            <a:round/>
            <a:headEnd type="none" w="sm" len="sm"/>
            <a:tailEnd type="none" w="sm" len="sm"/>
          </a:ln>
        </p:spPr>
        <p:txBody>
          <a:bodyPr spcFirstLastPara="1" wrap="square" lIns="91425" tIns="91425" rIns="91425" bIns="91425" anchor="t" anchorCtr="0">
            <a:noAutofit/>
          </a:bodyPr>
          <a:lstStyle/>
          <a:p>
            <a:pPr algn="ctr"/>
            <a:r>
              <a:rPr lang="en-GB" sz="1000" b="1" dirty="0">
                <a:latin typeface="Handlee"/>
                <a:ea typeface="Handlee"/>
                <a:cs typeface="Handlee"/>
                <a:sym typeface="Handlee"/>
              </a:rPr>
              <a:t>Butter  Cove</a:t>
            </a:r>
            <a:endParaRPr lang="en-US" sz="1000" b="1" dirty="0">
              <a:latin typeface="Handlee"/>
              <a:ea typeface="Handlee"/>
              <a:cs typeface="Handlee"/>
            </a:endParaRPr>
          </a:p>
          <a:p>
            <a:pPr algn="ctr"/>
            <a:r>
              <a:rPr lang="en-GB" sz="1000" b="1">
                <a:latin typeface="Handlee"/>
                <a:ea typeface="Handlee"/>
                <a:cs typeface="Handlee"/>
                <a:sym typeface="Handlee"/>
              </a:rPr>
              <a:t>Year 5 and 6</a:t>
            </a:r>
            <a:endParaRPr sz="1000" b="1" dirty="0">
              <a:latin typeface="Handlee"/>
              <a:ea typeface="Handlee"/>
              <a:cs typeface="Handlee"/>
            </a:endParaRPr>
          </a:p>
          <a:p>
            <a:pPr algn="ctr"/>
            <a:r>
              <a:rPr lang="en-GB" sz="1000" b="1" dirty="0">
                <a:latin typeface="Handlee"/>
                <a:ea typeface="Handlee"/>
                <a:cs typeface="Handlee"/>
                <a:sym typeface="Handlee"/>
              </a:rPr>
              <a:t>Summer 2026</a:t>
            </a:r>
            <a:endParaRPr lang="en-GB" sz="1000" b="1" dirty="0">
              <a:latin typeface="Handlee"/>
              <a:ea typeface="Handlee"/>
              <a:cs typeface="Handlee"/>
            </a:endParaRPr>
          </a:p>
          <a:p>
            <a:pPr algn="ctr"/>
            <a:endParaRPr lang="en-GB" sz="1000" b="1" dirty="0">
              <a:latin typeface="Handlee"/>
              <a:ea typeface="Handlee"/>
              <a:cs typeface="Handlee"/>
            </a:endParaRPr>
          </a:p>
          <a:p>
            <a:pPr algn="ctr"/>
            <a:endParaRPr lang="en-GB" b="1" dirty="0">
              <a:latin typeface="Handlee"/>
              <a:ea typeface="Handlee"/>
              <a:cs typeface="Handlee"/>
            </a:endParaRPr>
          </a:p>
          <a:p>
            <a:pPr algn="ctr"/>
            <a:endParaRPr lang="en-GB" b="1" dirty="0">
              <a:latin typeface="Handlee"/>
              <a:ea typeface="Handlee"/>
              <a:cs typeface="Handlee"/>
            </a:endParaRPr>
          </a:p>
        </p:txBody>
      </p:sp>
      <p:sp>
        <p:nvSpPr>
          <p:cNvPr id="2" name="Google Shape;60;p13">
            <a:extLst>
              <a:ext uri="{FF2B5EF4-FFF2-40B4-BE49-F238E27FC236}">
                <a16:creationId xmlns:a16="http://schemas.microsoft.com/office/drawing/2014/main" id="{929BB3B3-6C55-6CD1-976D-BEB1E8E190CF}"/>
              </a:ext>
            </a:extLst>
          </p:cNvPr>
          <p:cNvSpPr txBox="1"/>
          <p:nvPr/>
        </p:nvSpPr>
        <p:spPr>
          <a:xfrm flipH="1">
            <a:off x="15304" y="753522"/>
            <a:ext cx="2990432" cy="1415742"/>
          </a:xfrm>
          <a:prstGeom prst="rect">
            <a:avLst/>
          </a:prstGeom>
          <a:noFill/>
          <a:ln w="19050" cap="flat" cmpd="sng">
            <a:noFill/>
            <a:prstDash val="solid"/>
            <a:round/>
            <a:headEnd type="none" w="sm" len="sm"/>
            <a:tailEnd type="none" w="sm" len="sm"/>
          </a:ln>
        </p:spPr>
        <p:txBody>
          <a:bodyPr spcFirstLastPara="1" wrap="square" lIns="91425" tIns="91425" rIns="91425" bIns="91425" anchor="t" anchorCtr="0">
            <a:spAutoFit/>
          </a:bodyPr>
          <a:lstStyle/>
          <a:p>
            <a:pPr fontAlgn="base"/>
            <a:r>
              <a:rPr lang="en-GB" sz="800" b="1" dirty="0">
                <a:latin typeface="Handlee" panose="020B0604020202020204" charset="0"/>
              </a:rPr>
              <a:t>Forest School:</a:t>
            </a:r>
            <a:r>
              <a:rPr lang="en-US" sz="800" dirty="0">
                <a:latin typeface="Handlee" panose="020B0604020202020204" charset="0"/>
              </a:rPr>
              <a:t>​</a:t>
            </a:r>
          </a:p>
          <a:p>
            <a:pPr fontAlgn="base"/>
            <a:r>
              <a:rPr lang="en-GB" sz="800" dirty="0">
                <a:latin typeface="Handlee" panose="020B0604020202020204" charset="0"/>
              </a:rPr>
              <a:t>We are extremely fortunate to be able to access provision for outdoor learning. These sessions will take place after half term (see newsletter for class dates).​ </a:t>
            </a:r>
            <a:r>
              <a:rPr lang="en-GB" sz="800" b="1" i="1" dirty="0">
                <a:latin typeface="Handlee" panose="020B0604020202020204" charset="0"/>
              </a:rPr>
              <a:t>Please ensure children come to school with appropriate clothing and footwear for these sessions. </a:t>
            </a:r>
            <a:r>
              <a:rPr lang="en-US" sz="800" dirty="0">
                <a:latin typeface="Handlee" panose="020B0604020202020204" charset="0"/>
              </a:rPr>
              <a:t>​</a:t>
            </a:r>
            <a:endParaRPr lang="en-GB" sz="800" b="1" dirty="0">
              <a:solidFill>
                <a:schemeClr val="dk1"/>
              </a:solidFill>
              <a:latin typeface="Handlee"/>
              <a:ea typeface="Handlee"/>
              <a:cs typeface="Handlee"/>
            </a:endParaRPr>
          </a:p>
          <a:p>
            <a:pPr marL="0" lvl="0" indent="0" algn="just" rtl="0">
              <a:spcBef>
                <a:spcPts val="0"/>
              </a:spcBef>
              <a:spcAft>
                <a:spcPts val="0"/>
              </a:spcAft>
              <a:buNone/>
            </a:pPr>
            <a:endParaRPr lang="en-GB" sz="800" b="1" dirty="0">
              <a:solidFill>
                <a:schemeClr val="dk1"/>
              </a:solidFill>
              <a:latin typeface="Handlee"/>
              <a:ea typeface="Handlee"/>
              <a:cs typeface="Handlee"/>
            </a:endParaRPr>
          </a:p>
          <a:p>
            <a:pPr marL="0" lvl="0" indent="0" algn="just" rtl="0">
              <a:spcBef>
                <a:spcPts val="0"/>
              </a:spcBef>
              <a:spcAft>
                <a:spcPts val="0"/>
              </a:spcAft>
              <a:buNone/>
            </a:pPr>
            <a:r>
              <a:rPr lang="en-GB" sz="800" b="1" dirty="0">
                <a:solidFill>
                  <a:schemeClr val="dk1"/>
                </a:solidFill>
                <a:latin typeface="Handlee"/>
                <a:ea typeface="Handlee"/>
                <a:cs typeface="Handlee"/>
              </a:rPr>
              <a:t>French​</a:t>
            </a:r>
          </a:p>
          <a:p>
            <a:pPr marL="0" lvl="0" indent="0" algn="just" rtl="0">
              <a:spcBef>
                <a:spcPts val="0"/>
              </a:spcBef>
              <a:spcAft>
                <a:spcPts val="0"/>
              </a:spcAft>
              <a:buNone/>
            </a:pPr>
            <a:r>
              <a:rPr lang="en-GB" sz="800" dirty="0">
                <a:solidFill>
                  <a:schemeClr val="dk1"/>
                </a:solidFill>
                <a:latin typeface="Handlee"/>
                <a:ea typeface="Handlee"/>
                <a:cs typeface="Handlee"/>
              </a:rPr>
              <a:t>As linguists, we will be learning about the Romans and the Olympic Games in French, linking our learning to Ancient Greece. These units will help us to develop our range of French vocabulary.</a:t>
            </a:r>
            <a:endParaRPr lang="en-GB" sz="800" dirty="0">
              <a:solidFill>
                <a:schemeClr val="dk1"/>
              </a:solidFill>
              <a:latin typeface="Handlee"/>
              <a:ea typeface="Handlee"/>
            </a:endParaRPr>
          </a:p>
        </p:txBody>
      </p:sp>
      <p:sp>
        <p:nvSpPr>
          <p:cNvPr id="6" name="Google Shape;61;p13">
            <a:extLst>
              <a:ext uri="{FF2B5EF4-FFF2-40B4-BE49-F238E27FC236}">
                <a16:creationId xmlns:a16="http://schemas.microsoft.com/office/drawing/2014/main" id="{A003D040-0066-B98B-B53C-C360679B1E5A}"/>
              </a:ext>
            </a:extLst>
          </p:cNvPr>
          <p:cNvSpPr txBox="1"/>
          <p:nvPr/>
        </p:nvSpPr>
        <p:spPr>
          <a:xfrm>
            <a:off x="6000305" y="3286046"/>
            <a:ext cx="3077818" cy="1661963"/>
          </a:xfrm>
          <a:prstGeom prst="rect">
            <a:avLst/>
          </a:prstGeom>
          <a:noFill/>
          <a:ln w="19050">
            <a:noFill/>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dirty="0">
                <a:solidFill>
                  <a:schemeClr val="dk1"/>
                </a:solidFill>
                <a:latin typeface="Handlee"/>
                <a:ea typeface="Handlee"/>
                <a:cs typeface="Handlee"/>
                <a:sym typeface="Handlee"/>
              </a:rPr>
              <a:t>Science:</a:t>
            </a:r>
            <a:endParaRPr lang="en-US" sz="800" b="1" dirty="0">
              <a:solidFill>
                <a:schemeClr val="dk1"/>
              </a:solidFill>
              <a:latin typeface="Handlee"/>
              <a:ea typeface="Handlee"/>
              <a:cs typeface="Handlee"/>
            </a:endParaRPr>
          </a:p>
          <a:p>
            <a:pPr algn="just"/>
            <a:r>
              <a:rPr lang="en-GB" sz="800" dirty="0">
                <a:solidFill>
                  <a:schemeClr val="dk1"/>
                </a:solidFill>
                <a:latin typeface="Handlee"/>
                <a:ea typeface="Handlee"/>
                <a:cs typeface="Handlee"/>
                <a:sym typeface="Handlee"/>
              </a:rPr>
              <a:t>As scientists, Year 4 are learning about animals including humans where they will classify and sort animals based on their groups, understand their habitats and adaptations. We will learn about muscles, teeth and the skeletal system alongside widening our knowledge about food chains and the importance of nutrition. </a:t>
            </a:r>
          </a:p>
          <a:p>
            <a:pPr algn="just"/>
            <a:r>
              <a:rPr lang="en-GB" sz="800" dirty="0">
                <a:solidFill>
                  <a:schemeClr val="dk1"/>
                </a:solidFill>
                <a:latin typeface="Handlee"/>
                <a:ea typeface="Handlee"/>
                <a:cs typeface="Handlee"/>
                <a:sym typeface="Handlee"/>
              </a:rPr>
              <a:t>We will then progress onto learning about living things (plants) where we will be learning about plant classification, life cycles, and their roles in ecosystems. We will identify and classify plants, study their growth and adaptations, and understand their function in food chains. We will also develop our observation and scientific enquiry skills through hands-on activities and experiments.</a:t>
            </a:r>
          </a:p>
        </p:txBody>
      </p:sp>
      <p:pic>
        <p:nvPicPr>
          <p:cNvPr id="3" name="Picture 2" descr="Ancient Civilizations: Ancient Greece">
            <a:extLst>
              <a:ext uri="{FF2B5EF4-FFF2-40B4-BE49-F238E27FC236}">
                <a16:creationId xmlns:a16="http://schemas.microsoft.com/office/drawing/2014/main" id="{D8C176BD-D457-1168-05A5-42AA480CF14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97885" y="1916940"/>
            <a:ext cx="1549400" cy="10445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164481f-8d36-436d-ad51-ca4db39e19cb" xsi:nil="true"/>
    <lcf76f155ced4ddcb4097134ff3c332f xmlns="f9138d25-0e71-4cf7-be13-8f60befdd0a3">
      <Terms xmlns="http://schemas.microsoft.com/office/infopath/2007/PartnerControls"/>
    </lcf76f155ced4ddcb4097134ff3c332f>
    <SharedWithUsers xmlns="3164481f-8d36-436d-ad51-ca4db39e19cb">
      <UserInfo>
        <DisplayName>Annette Andrews</DisplayName>
        <AccountId>13</AccountId>
        <AccountType/>
      </UserInfo>
      <UserInfo>
        <DisplayName>West Alvington Admin</DisplayName>
        <AccountId>121</AccountId>
        <AccountType/>
      </UserInfo>
    </SharedWithUsers>
    <MediaLengthInSeconds xmlns="f9138d25-0e71-4cf7-be13-8f60befdd0a3" xsi:nil="true"/>
    <Fivefinebeeslesson124_x002e_02_x002e_23 xmlns="f9138d25-0e71-4cf7-be13-8f60befdd0a3" xsi:nil="true"/>
    <Questionsareonlyonfirst6pagessoyourchoicewhethertoprintallpagesoronlytheonesthequestionsarebasedon_x002e_ xmlns="f9138d25-0e71-4cf7-be13-8f60befdd0a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F5B4D81F31A92489B42BFA172203B2E" ma:contentTypeVersion="21" ma:contentTypeDescription="Create a new document." ma:contentTypeScope="" ma:versionID="7aad9d34d7e04ff1676031edb33ea00c">
  <xsd:schema xmlns:xsd="http://www.w3.org/2001/XMLSchema" xmlns:xs="http://www.w3.org/2001/XMLSchema" xmlns:p="http://schemas.microsoft.com/office/2006/metadata/properties" xmlns:ns2="f9138d25-0e71-4cf7-be13-8f60befdd0a3" xmlns:ns3="3164481f-8d36-436d-ad51-ca4db39e19cb" targetNamespace="http://schemas.microsoft.com/office/2006/metadata/properties" ma:root="true" ma:fieldsID="3645460c95bdf7a26e5ff259ff4eefcd" ns2:_="" ns3:_="">
    <xsd:import namespace="f9138d25-0e71-4cf7-be13-8f60befdd0a3"/>
    <xsd:import namespace="3164481f-8d36-436d-ad51-ca4db39e19c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2:Fivefinebeeslesson124_x002e_02_x002e_23" minOccurs="0"/>
                <xsd:element ref="ns2:MediaServiceObjectDetectorVersions" minOccurs="0"/>
                <xsd:element ref="ns2:MediaServiceSearchProperties" minOccurs="0"/>
                <xsd:element ref="ns2:Questionsareonlyonfirst6pagessoyourchoicewhethertoprintallpagesoronlytheonesthequestionsarebasedon_x002e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38d25-0e71-4cf7-be13-8f60befdd0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6116a13-b46f-46dc-8abc-6f1f283a2794"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Fivefinebeeslesson124_x002e_02_x002e_23" ma:index="23" nillable="true" ma:displayName="Five fine bees lesson 1 24.02.23" ma:description="Children moved creatively to the music as insects , changing how they move according to the mood of the music" ma:format="Dropdown" ma:internalName="Fivefinebeeslesson124_x002e_02_x002e_23">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Questionsareonlyonfirst6pagessoyourchoicewhethertoprintallpagesoronlytheonesthequestionsarebasedon_x002e_" ma:index="26" nillable="true" ma:displayName="Questions are only on first 6 pages so your choice whether to print all pages or only the ones the questions are based on." ma:format="Dropdown" ma:internalName="Questionsareonlyonfirst6pagessoyourchoicewhethertoprintallpagesoronlytheonesthequestionsarebasedon_x002e_">
      <xsd:simpleType>
        <xsd:restriction base="dms:Text">
          <xsd:maxLength value="255"/>
        </xsd:restriction>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64481f-8d36-436d-ad51-ca4db39e19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5f321b6-44a9-46c2-ba3a-6b736609b4a5}" ma:internalName="TaxCatchAll" ma:showField="CatchAllData" ma:web="3164481f-8d36-436d-ad51-ca4db39e19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A21DF8-271B-4D70-8782-D30214AD2612}">
  <ds:schemaRefs>
    <ds:schemaRef ds:uri="0c36f7c0-6eab-44a6-9f65-e876ee50bf94"/>
    <ds:schemaRef ds:uri="3164481f-8d36-436d-ad51-ca4db39e19cb"/>
    <ds:schemaRef ds:uri="a835134e-7b3b-4109-bfec-89227c8348cd"/>
    <ds:schemaRef ds:uri="f9138d25-0e71-4cf7-be13-8f60befdd0a3"/>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CA25A3A-E815-4E39-89BD-6E3D1238814C}">
  <ds:schemaRefs>
    <ds:schemaRef ds:uri="http://schemas.microsoft.com/sharepoint/v3/contenttype/forms"/>
  </ds:schemaRefs>
</ds:datastoreItem>
</file>

<file path=customXml/itemProps3.xml><?xml version="1.0" encoding="utf-8"?>
<ds:datastoreItem xmlns:ds="http://schemas.openxmlformats.org/officeDocument/2006/customXml" ds:itemID="{3CE888F0-3D5B-4B38-9B20-D99BD8802D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38d25-0e71-4cf7-be13-8f60befdd0a3"/>
    <ds:schemaRef ds:uri="3164481f-8d36-436d-ad51-ca4db39e1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2202</TotalTime>
  <Words>907</Words>
  <Application>Microsoft Office PowerPoint</Application>
  <PresentationFormat>On-screen Show (16:9)</PresentationFormat>
  <Paragraphs>35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Handlee</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Cose</dc:creator>
  <cp:lastModifiedBy>Jamie Holmes</cp:lastModifiedBy>
  <cp:revision>94</cp:revision>
  <dcterms:modified xsi:type="dcterms:W3CDTF">2026-05-01T13:29:39Z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0x010100BF5B4D81F31A92489B42BFA172203B2E</vt:lpwstr>
  </property>
  <property fmtid="{D5CDD505-2E9C-101B-9397-08002B2CF9AE}" pid="3" name="MediaServiceImageTags">
    <vt:lpwstr/>
  </property>
  <property fmtid="{D5CDD505-2E9C-101B-9397-08002B2CF9AE}" pid="4" name="Order">
    <vt:r8>1741500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