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6"/>
  </p:notesMasterIdLst>
  <p:sldIdLst>
    <p:sldId id="256" r:id="rId5"/>
  </p:sldIdLst>
  <p:sldSz cx="9144000" cy="5143500" type="screen16x9"/>
  <p:notesSz cx="6858000" cy="9144000"/>
  <p:embeddedFontLst>
    <p:embeddedFont>
      <p:font typeface="Dreaming Outloud Pro" panose="03050502040302030504" pitchFamily="66" charset="0"/>
      <p:regular r:id="rId7"/>
      <p:italic r:id="rId8"/>
    </p:embeddedFont>
    <p:embeddedFont>
      <p:font typeface="Handlee" panose="020B0604020202020204" charset="0"/>
      <p:regular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FF8303-F60C-5E46-7A66-08AD4B4E035E}" v="176" dt="2026-04-25T16:33:22.6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74" y="8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font" Target="fonts/font1.fntdata"/><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font3.fnt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omi Taylor" userId="00fc187f-666b-4b57-bb1d-8b4c1e3c63ab" providerId="ADAL" clId="{79D02304-A9E3-4497-B3CF-D8F2215C3DCE}"/>
    <pc:docChg chg="custSel modSld">
      <pc:chgData name="Naomi Taylor" userId="00fc187f-666b-4b57-bb1d-8b4c1e3c63ab" providerId="ADAL" clId="{79D02304-A9E3-4497-B3CF-D8F2215C3DCE}" dt="2026-03-31T09:34:27.361" v="855" actId="20577"/>
      <pc:docMkLst>
        <pc:docMk/>
      </pc:docMkLst>
      <pc:sldChg chg="modSp mod">
        <pc:chgData name="Naomi Taylor" userId="00fc187f-666b-4b57-bb1d-8b4c1e3c63ab" providerId="ADAL" clId="{79D02304-A9E3-4497-B3CF-D8F2215C3DCE}" dt="2026-03-31T09:34:27.361" v="855" actId="20577"/>
        <pc:sldMkLst>
          <pc:docMk/>
          <pc:sldMk cId="0" sldId="256"/>
        </pc:sldMkLst>
        <pc:spChg chg="mod">
          <ac:chgData name="Naomi Taylor" userId="00fc187f-666b-4b57-bb1d-8b4c1e3c63ab" providerId="ADAL" clId="{79D02304-A9E3-4497-B3CF-D8F2215C3DCE}" dt="2026-03-31T09:12:46.768" v="233"/>
          <ac:spMkLst>
            <pc:docMk/>
            <pc:sldMk cId="0" sldId="256"/>
            <ac:spMk id="54" creationId="{00000000-0000-0000-0000-000000000000}"/>
          </ac:spMkLst>
        </pc:spChg>
        <pc:spChg chg="mod">
          <ac:chgData name="Naomi Taylor" userId="00fc187f-666b-4b57-bb1d-8b4c1e3c63ab" providerId="ADAL" clId="{79D02304-A9E3-4497-B3CF-D8F2215C3DCE}" dt="2026-03-31T09:29:48.233" v="625" actId="1076"/>
          <ac:spMkLst>
            <pc:docMk/>
            <pc:sldMk cId="0" sldId="256"/>
            <ac:spMk id="55" creationId="{00000000-0000-0000-0000-000000000000}"/>
          </ac:spMkLst>
        </pc:spChg>
        <pc:spChg chg="mod">
          <ac:chgData name="Naomi Taylor" userId="00fc187f-666b-4b57-bb1d-8b4c1e3c63ab" providerId="ADAL" clId="{79D02304-A9E3-4497-B3CF-D8F2215C3DCE}" dt="2026-03-31T09:08:11.481" v="152" actId="20577"/>
          <ac:spMkLst>
            <pc:docMk/>
            <pc:sldMk cId="0" sldId="256"/>
            <ac:spMk id="56" creationId="{00000000-0000-0000-0000-000000000000}"/>
          </ac:spMkLst>
        </pc:spChg>
        <pc:spChg chg="mod">
          <ac:chgData name="Naomi Taylor" userId="00fc187f-666b-4b57-bb1d-8b4c1e3c63ab" providerId="ADAL" clId="{79D02304-A9E3-4497-B3CF-D8F2215C3DCE}" dt="2026-03-31T09:11:09.100" v="232" actId="20577"/>
          <ac:spMkLst>
            <pc:docMk/>
            <pc:sldMk cId="0" sldId="256"/>
            <ac:spMk id="57" creationId="{00000000-0000-0000-0000-000000000000}"/>
          </ac:spMkLst>
        </pc:spChg>
        <pc:spChg chg="mod">
          <ac:chgData name="Naomi Taylor" userId="00fc187f-666b-4b57-bb1d-8b4c1e3c63ab" providerId="ADAL" clId="{79D02304-A9E3-4497-B3CF-D8F2215C3DCE}" dt="2026-03-31T09:34:27.361" v="855" actId="20577"/>
          <ac:spMkLst>
            <pc:docMk/>
            <pc:sldMk cId="0" sldId="256"/>
            <ac:spMk id="58" creationId="{00000000-0000-0000-0000-000000000000}"/>
          </ac:spMkLst>
        </pc:spChg>
        <pc:spChg chg="mod">
          <ac:chgData name="Naomi Taylor" userId="00fc187f-666b-4b57-bb1d-8b4c1e3c63ab" providerId="ADAL" clId="{79D02304-A9E3-4497-B3CF-D8F2215C3DCE}" dt="2026-03-31T09:33:58.288" v="850" actId="20577"/>
          <ac:spMkLst>
            <pc:docMk/>
            <pc:sldMk cId="0" sldId="256"/>
            <ac:spMk id="59" creationId="{00000000-0000-0000-0000-000000000000}"/>
          </ac:spMkLst>
        </pc:spChg>
        <pc:spChg chg="mod">
          <ac:chgData name="Naomi Taylor" userId="00fc187f-666b-4b57-bb1d-8b4c1e3c63ab" providerId="ADAL" clId="{79D02304-A9E3-4497-B3CF-D8F2215C3DCE}" dt="2026-03-31T09:16:48.645" v="374" actId="1076"/>
          <ac:spMkLst>
            <pc:docMk/>
            <pc:sldMk cId="0" sldId="256"/>
            <ac:spMk id="60" creationId="{00000000-0000-0000-0000-000000000000}"/>
          </ac:spMkLst>
        </pc:spChg>
        <pc:spChg chg="mod">
          <ac:chgData name="Naomi Taylor" userId="00fc187f-666b-4b57-bb1d-8b4c1e3c63ab" providerId="ADAL" clId="{79D02304-A9E3-4497-B3CF-D8F2215C3DCE}" dt="2026-03-31T09:30:27.532" v="626"/>
          <ac:spMkLst>
            <pc:docMk/>
            <pc:sldMk cId="0" sldId="256"/>
            <ac:spMk id="61" creationId="{00000000-0000-0000-0000-000000000000}"/>
          </ac:spMkLst>
        </pc:spChg>
        <pc:spChg chg="mod">
          <ac:chgData name="Naomi Taylor" userId="00fc187f-666b-4b57-bb1d-8b4c1e3c63ab" providerId="ADAL" clId="{79D02304-A9E3-4497-B3CF-D8F2215C3DCE}" dt="2026-03-31T08:42:02.487" v="11" actId="20577"/>
          <ac:spMkLst>
            <pc:docMk/>
            <pc:sldMk cId="0" sldId="256"/>
            <ac:spMk id="62" creationId="{00000000-0000-0000-0000-000000000000}"/>
          </ac:spMkLst>
        </pc:spChg>
      </pc:sldChg>
    </pc:docChg>
  </pc:docChgLst>
  <pc:docChgLst>
    <pc:chgData name="Caroline Tucker" userId="S::ctucker@lapsw.org::b1482989-a873-4e55-ad3b-4d3e9ae8e097" providerId="AD" clId="Web-{C1FF8303-F60C-5E46-7A66-08AD4B4E035E}"/>
    <pc:docChg chg="modSld">
      <pc:chgData name="Caroline Tucker" userId="S::ctucker@lapsw.org::b1482989-a873-4e55-ad3b-4d3e9ae8e097" providerId="AD" clId="Web-{C1FF8303-F60C-5E46-7A66-08AD4B4E035E}" dt="2026-04-25T16:33:22.640" v="117" actId="1076"/>
      <pc:docMkLst>
        <pc:docMk/>
      </pc:docMkLst>
      <pc:sldChg chg="modSp">
        <pc:chgData name="Caroline Tucker" userId="S::ctucker@lapsw.org::b1482989-a873-4e55-ad3b-4d3e9ae8e097" providerId="AD" clId="Web-{C1FF8303-F60C-5E46-7A66-08AD4B4E035E}" dt="2026-04-25T16:33:22.640" v="117" actId="1076"/>
        <pc:sldMkLst>
          <pc:docMk/>
          <pc:sldMk cId="0" sldId="256"/>
        </pc:sldMkLst>
        <pc:spChg chg="mod">
          <ac:chgData name="Caroline Tucker" userId="S::ctucker@lapsw.org::b1482989-a873-4e55-ad3b-4d3e9ae8e097" providerId="AD" clId="Web-{C1FF8303-F60C-5E46-7A66-08AD4B4E035E}" dt="2026-04-25T16:30:33.466" v="95" actId="20577"/>
          <ac:spMkLst>
            <pc:docMk/>
            <pc:sldMk cId="0" sldId="256"/>
            <ac:spMk id="54" creationId="{00000000-0000-0000-0000-000000000000}"/>
          </ac:spMkLst>
        </pc:spChg>
        <pc:spChg chg="mod">
          <ac:chgData name="Caroline Tucker" userId="S::ctucker@lapsw.org::b1482989-a873-4e55-ad3b-4d3e9ae8e097" providerId="AD" clId="Web-{C1FF8303-F60C-5E46-7A66-08AD4B4E035E}" dt="2026-04-25T16:33:16.062" v="116" actId="1076"/>
          <ac:spMkLst>
            <pc:docMk/>
            <pc:sldMk cId="0" sldId="256"/>
            <ac:spMk id="55" creationId="{00000000-0000-0000-0000-000000000000}"/>
          </ac:spMkLst>
        </pc:spChg>
        <pc:spChg chg="mod">
          <ac:chgData name="Caroline Tucker" userId="S::ctucker@lapsw.org::b1482989-a873-4e55-ad3b-4d3e9ae8e097" providerId="AD" clId="Web-{C1FF8303-F60C-5E46-7A66-08AD4B4E035E}" dt="2026-04-25T16:33:10.733" v="115" actId="20577"/>
          <ac:spMkLst>
            <pc:docMk/>
            <pc:sldMk cId="0" sldId="256"/>
            <ac:spMk id="56" creationId="{00000000-0000-0000-0000-000000000000}"/>
          </ac:spMkLst>
        </pc:spChg>
        <pc:spChg chg="mod">
          <ac:chgData name="Caroline Tucker" userId="S::ctucker@lapsw.org::b1482989-a873-4e55-ad3b-4d3e9ae8e097" providerId="AD" clId="Web-{C1FF8303-F60C-5E46-7A66-08AD4B4E035E}" dt="2026-04-25T16:33:22.640" v="117" actId="1076"/>
          <ac:spMkLst>
            <pc:docMk/>
            <pc:sldMk cId="0" sldId="256"/>
            <ac:spMk id="61" creationId="{00000000-0000-0000-0000-000000000000}"/>
          </ac:spMkLst>
        </pc:spChg>
        <pc:spChg chg="mod">
          <ac:chgData name="Caroline Tucker" userId="S::ctucker@lapsw.org::b1482989-a873-4e55-ad3b-4d3e9ae8e097" providerId="AD" clId="Web-{C1FF8303-F60C-5E46-7A66-08AD4B4E035E}" dt="2026-04-25T15:40:50.312" v="11" actId="20577"/>
          <ac:spMkLst>
            <pc:docMk/>
            <pc:sldMk cId="0" sldId="256"/>
            <ac:spMk id="6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5910673" y="-41100"/>
            <a:ext cx="3108900" cy="2015906"/>
          </a:xfrm>
          <a:prstGeom prst="rect">
            <a:avLst/>
          </a:prstGeom>
          <a:noFill/>
          <a:ln>
            <a:noFill/>
          </a:ln>
        </p:spPr>
        <p:txBody>
          <a:bodyPr spcFirstLastPara="1" wrap="square" lIns="91425" tIns="91425" rIns="91425" bIns="91425" anchor="t" anchorCtr="0">
            <a:spAutoFit/>
          </a:bodyPr>
          <a:lstStyle/>
          <a:p>
            <a:pPr lvl="0" algn="just"/>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Science:</a:t>
            </a:r>
            <a:endParaRPr lang="en-GB" sz="800" b="1" u="sng" dirty="0">
              <a:solidFill>
                <a:schemeClr val="dk1"/>
              </a:solidFill>
              <a:latin typeface="Dreaming Outloud Pro" panose="03050502040302030504" pitchFamily="66" charset="0"/>
              <a:ea typeface="Handlee"/>
              <a:cs typeface="Dreaming Outloud Pro" panose="03050502040302030504" pitchFamily="66" charset="0"/>
            </a:endParaRPr>
          </a:p>
          <a:p>
            <a:pPr algn="just"/>
            <a:r>
              <a:rPr lang="en-GB" sz="800" dirty="0">
                <a:latin typeface="Dreaming Outloud Pro"/>
                <a:ea typeface="Handlee"/>
                <a:cs typeface="Dreaming Outloud Pro"/>
                <a:sym typeface="Handlee"/>
              </a:rPr>
              <a:t>As Scientists, we will be learning all about ‘Looking after plants’. During this unit we will be using a variety of scientific skills such as: carrying out simple tests, creating suggestions from our observations, identifying, classifying and gathering and recording data. </a:t>
            </a:r>
            <a:endParaRPr lang="en-GB" sz="800" b="1" dirty="0">
              <a:solidFill>
                <a:schemeClr val="dk1"/>
              </a:solidFill>
              <a:latin typeface="Dreaming Outloud Pro"/>
              <a:ea typeface="Handlee"/>
              <a:cs typeface="Dreaming Outloud Pro"/>
              <a:sym typeface="Handlee"/>
            </a:endParaRPr>
          </a:p>
          <a:p>
            <a:pPr algn="just"/>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Maths:</a:t>
            </a:r>
            <a:endParaRPr lang="en-GB" sz="800" b="1" u="sng" dirty="0">
              <a:solidFill>
                <a:schemeClr val="dk1"/>
              </a:solidFill>
              <a:latin typeface="Dreaming Outloud Pro" panose="03050502040302030504" pitchFamily="66" charset="0"/>
              <a:ea typeface="Handlee"/>
              <a:cs typeface="Dreaming Outloud Pro" panose="03050502040302030504" pitchFamily="66" charset="0"/>
            </a:endParaRPr>
          </a:p>
          <a:p>
            <a:pPr algn="just"/>
            <a:r>
              <a:rPr lang="en-GB" sz="800" dirty="0">
                <a:latin typeface="Dreaming Outloud Pro"/>
                <a:ea typeface="Handlee"/>
                <a:cs typeface="Dreaming Outloud Pro"/>
                <a:sym typeface="Handlee"/>
              </a:rPr>
              <a:t>As Mathematicians, Year 1 will be delving into the topics: time, </a:t>
            </a:r>
            <a:r>
              <a:rPr lang="en-GB" sz="800">
                <a:latin typeface="Dreaming Outloud Pro"/>
                <a:ea typeface="Handlee"/>
                <a:cs typeface="Dreaming Outloud Pro"/>
                <a:sym typeface="Handlee"/>
              </a:rPr>
              <a:t>money, fractions, place value (within 100), multiplication &amp; </a:t>
            </a:r>
            <a:r>
              <a:rPr lang="en-GB" sz="800" dirty="0">
                <a:latin typeface="Dreaming Outloud Pro"/>
                <a:ea typeface="Handlee"/>
                <a:cs typeface="Dreaming Outloud Pro"/>
                <a:sym typeface="Handlee"/>
              </a:rPr>
              <a:t>division and position &amp; direction. Throughout the math’s lessons, we will be using our mathematical knowledge to solve problems. We will be continuing to develop the children’s ability to explain, prove and show their answers in another way to develop their mastery of maths.</a:t>
            </a:r>
            <a:endParaRPr lang="en-GB" sz="700" dirty="0">
              <a:solidFill>
                <a:schemeClr val="dk1"/>
              </a:solidFill>
              <a:latin typeface="Dreaming Outloud Pro"/>
              <a:ea typeface="Handlee"/>
              <a:cs typeface="Dreaming Outloud Pro"/>
            </a:endParaRPr>
          </a:p>
          <a:p>
            <a:pPr>
              <a:buSzPts val="1100"/>
            </a:pPr>
            <a:endParaRPr lang="en-GB" sz="700" dirty="0">
              <a:solidFill>
                <a:schemeClr val="dk1"/>
              </a:solidFill>
              <a:latin typeface="Handlee"/>
              <a:ea typeface="Handlee"/>
              <a:cs typeface="Handlee"/>
            </a:endParaRPr>
          </a:p>
        </p:txBody>
      </p:sp>
      <p:sp>
        <p:nvSpPr>
          <p:cNvPr id="55" name="Google Shape;55;p13"/>
          <p:cNvSpPr txBox="1"/>
          <p:nvPr/>
        </p:nvSpPr>
        <p:spPr>
          <a:xfrm>
            <a:off x="63110" y="1336626"/>
            <a:ext cx="2989812" cy="1774430"/>
          </a:xfrm>
          <a:prstGeom prst="rect">
            <a:avLst/>
          </a:prstGeom>
          <a:noFill/>
          <a:ln w="19050" cap="flat" cmpd="sng">
            <a:solidFill>
              <a:srgbClr val="4A86E8"/>
            </a:solidFill>
            <a:prstDash val="solid"/>
            <a:round/>
            <a:headEnd type="none" w="sm" len="sm"/>
            <a:tailEnd type="none" w="sm" len="sm"/>
          </a:ln>
        </p:spPr>
        <p:txBody>
          <a:bodyPr spcFirstLastPara="1" wrap="square" lIns="91425" tIns="91425" rIns="91425" bIns="91425" anchor="t" anchorCtr="0">
            <a:spAutoFit/>
          </a:bodyPr>
          <a:lstStyle/>
          <a:p>
            <a:pPr marL="0" lvl="0" indent="0" algn="just" rtl="0">
              <a:lnSpc>
                <a:spcPct val="107916"/>
              </a:lnSpc>
              <a:spcBef>
                <a:spcPts val="0"/>
              </a:spcBef>
              <a:spcAft>
                <a:spcPts val="0"/>
              </a:spcAft>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RE:</a:t>
            </a:r>
            <a:endParaRPr sz="800" b="1" u="sng"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To begin, we will be looking at the question ‘What does it mean to belong to a faith community?’ We will be exploring different communities both religious and secular.</a:t>
            </a:r>
          </a:p>
          <a:p>
            <a:pPr algn="just"/>
            <a:r>
              <a:rPr lang="en-GB" sz="800">
                <a:latin typeface="Dreaming Outloud Pro"/>
                <a:ea typeface="Handlee"/>
                <a:cs typeface="Dreaming Outloud Pro"/>
                <a:sym typeface="Handlee"/>
              </a:rPr>
              <a:t>In Summer 2 our focus question will be ‘How should we care for </a:t>
            </a:r>
            <a:r>
              <a:rPr lang="en-GB" sz="800" dirty="0">
                <a:latin typeface="Dreaming Outloud Pro"/>
                <a:ea typeface="Handlee"/>
                <a:cs typeface="Dreaming Outloud Pro"/>
                <a:sym typeface="Handlee"/>
              </a:rPr>
              <a:t>the world and others, and why does it matter?’</a:t>
            </a:r>
          </a:p>
          <a:p>
            <a:pPr algn="just"/>
            <a:r>
              <a:rPr lang="en-GB" sz="800" b="1" u="sng">
                <a:solidFill>
                  <a:schemeClr val="dk1"/>
                </a:solidFill>
                <a:latin typeface="Dreaming Outloud Pro"/>
                <a:ea typeface="Handlee"/>
                <a:cs typeface="Dreaming Outloud Pro"/>
                <a:sym typeface="Handlee"/>
              </a:rPr>
              <a:t>Christian Distinctiveness:</a:t>
            </a:r>
            <a:endParaRPr lang="en-GB" sz="800">
              <a:solidFill>
                <a:schemeClr val="dk1"/>
              </a:solidFill>
              <a:latin typeface="Dreaming Outloud Pro"/>
              <a:ea typeface="Handlee"/>
              <a:cs typeface="Dreaming Outloud Pro"/>
            </a:endParaRPr>
          </a:p>
          <a:p>
            <a:pPr algn="just">
              <a:spcAft>
                <a:spcPts val="375"/>
              </a:spcAft>
            </a:pPr>
            <a:r>
              <a:rPr lang="en-GB" sz="800" dirty="0">
                <a:solidFill>
                  <a:schemeClr val="dk1"/>
                </a:solidFill>
                <a:latin typeface="Dreaming Outloud Pro"/>
                <a:ea typeface="Handlee"/>
                <a:cs typeface="Dreaming Outloud Pro"/>
                <a:sym typeface="Handlee"/>
              </a:rPr>
              <a:t>We demonstrate our Christian Values through daily acts of collective worship, singing worship and family group acts of worship. </a:t>
            </a:r>
            <a:endParaRPr lang="en-GB" sz="800" dirty="0">
              <a:solidFill>
                <a:schemeClr val="dk1"/>
              </a:solidFill>
              <a:latin typeface="Dreaming Outloud Pro"/>
              <a:ea typeface="Handlee"/>
              <a:cs typeface="Dreaming Outloud Pro"/>
            </a:endParaRPr>
          </a:p>
          <a:p>
            <a:pPr lvl="0" algn="just">
              <a:spcAft>
                <a:spcPts val="375"/>
              </a:spcAft>
            </a:pPr>
            <a:r>
              <a:rPr lang="en-GB" sz="800" b="1">
                <a:solidFill>
                  <a:schemeClr val="dk1"/>
                </a:solidFill>
                <a:latin typeface="Dreaming Outloud Pro"/>
                <a:ea typeface="Handlee"/>
                <a:cs typeface="Dreaming Outloud Pro"/>
                <a:sym typeface="Handlee"/>
              </a:rPr>
              <a:t>Spiritualty</a:t>
            </a:r>
            <a:r>
              <a:rPr lang="en-GB" sz="800" dirty="0">
                <a:solidFill>
                  <a:schemeClr val="dk1"/>
                </a:solidFill>
                <a:latin typeface="Dreaming Outloud Pro"/>
                <a:ea typeface="Handlee"/>
                <a:cs typeface="Dreaming Outloud Pro"/>
                <a:sym typeface="Handlee"/>
              </a:rPr>
              <a:t> – This term we will explore the big questions ‘If you </a:t>
            </a:r>
            <a:r>
              <a:rPr lang="en-GB" sz="800">
                <a:solidFill>
                  <a:schemeClr val="dk1"/>
                </a:solidFill>
                <a:latin typeface="Dreaming Outloud Pro"/>
                <a:ea typeface="Handlee"/>
                <a:cs typeface="Dreaming Outloud Pro"/>
                <a:sym typeface="Handlee"/>
              </a:rPr>
              <a:t>can’t see something is it real?’ and ‘How big is the sky?’</a:t>
            </a:r>
            <a:endParaRPr lang="en-GB" sz="800" dirty="0">
              <a:solidFill>
                <a:schemeClr val="dk1"/>
              </a:solidFill>
              <a:latin typeface="Dreaming Outloud Pro"/>
              <a:ea typeface="Handlee"/>
              <a:cs typeface="Dreaming Outloud Pro"/>
            </a:endParaRPr>
          </a:p>
        </p:txBody>
      </p:sp>
      <p:sp>
        <p:nvSpPr>
          <p:cNvPr id="56" name="Google Shape;56;p13"/>
          <p:cNvSpPr txBox="1"/>
          <p:nvPr/>
        </p:nvSpPr>
        <p:spPr>
          <a:xfrm>
            <a:off x="58234" y="0"/>
            <a:ext cx="3135900" cy="1594252"/>
          </a:xfrm>
          <a:prstGeom prst="rect">
            <a:avLst/>
          </a:prstGeom>
          <a:noFill/>
          <a:ln>
            <a:noFill/>
          </a:ln>
        </p:spPr>
        <p:txBody>
          <a:bodyPr spcFirstLastPara="1" wrap="square" lIns="91425" tIns="91425" rIns="91425" bIns="91425" anchor="t" anchorCtr="0">
            <a:spAutoFit/>
          </a:bodyPr>
          <a:lstStyle/>
          <a:p>
            <a:pPr marL="0" lvl="0" indent="0" algn="l" rtl="0">
              <a:lnSpc>
                <a:spcPct val="107916"/>
              </a:lnSpc>
              <a:spcBef>
                <a:spcPts val="0"/>
              </a:spcBef>
              <a:spcAft>
                <a:spcPts val="0"/>
              </a:spcAft>
              <a:buClr>
                <a:schemeClr val="dk1"/>
              </a:buClr>
              <a:buSzPts val="1100"/>
              <a:buFont typeface="Arial"/>
              <a:buNone/>
            </a:pPr>
            <a:r>
              <a:rPr lang="en-GB" sz="750" b="1" u="sng" dirty="0">
                <a:solidFill>
                  <a:schemeClr val="dk1"/>
                </a:solidFill>
                <a:latin typeface="Dreaming Outloud Pro"/>
                <a:ea typeface="Handlee"/>
                <a:cs typeface="Dreaming Outloud Pro"/>
                <a:sym typeface="Handlee"/>
              </a:rPr>
              <a:t>PE:</a:t>
            </a:r>
            <a:endParaRPr lang="en-US" sz="750" b="1" u="sng">
              <a:solidFill>
                <a:schemeClr val="dk1"/>
              </a:solidFill>
              <a:latin typeface="Dreaming Outloud Pro"/>
              <a:ea typeface="Handlee"/>
              <a:cs typeface="Dreaming Outloud Pro"/>
            </a:endParaRPr>
          </a:p>
          <a:p>
            <a:r>
              <a:rPr lang="en-GB" sz="750" dirty="0">
                <a:solidFill>
                  <a:schemeClr val="tx1"/>
                </a:solidFill>
                <a:latin typeface="Dreaming Outloud Pro"/>
                <a:ea typeface="Handlee"/>
                <a:cs typeface="Dreaming Outloud Pro"/>
                <a:sym typeface="Handlee"/>
              </a:rPr>
              <a:t>As well-rounded, active citizens, our children will feel a sense of belonging by immersing themselves in a wide range of physical activities as well as welly walks. This term, our PE sessions will be </a:t>
            </a:r>
            <a:r>
              <a:rPr lang="en-GB" sz="750">
                <a:solidFill>
                  <a:schemeClr val="tx1"/>
                </a:solidFill>
                <a:latin typeface="Dreaming Outloud Pro"/>
                <a:ea typeface="Handlee"/>
                <a:cs typeface="Dreaming Outloud Pro"/>
                <a:sym typeface="Handlee"/>
              </a:rPr>
              <a:t>guided by Premier Sports and will be on a Wednesday. We will be </a:t>
            </a:r>
            <a:r>
              <a:rPr lang="en-GB" sz="750" dirty="0">
                <a:solidFill>
                  <a:schemeClr val="tx1"/>
                </a:solidFill>
                <a:latin typeface="Dreaming Outloud Pro"/>
                <a:ea typeface="Handlee"/>
                <a:cs typeface="Dreaming Outloud Pro"/>
                <a:sym typeface="Handlee"/>
              </a:rPr>
              <a:t>practising our skills ready for Sports Day! </a:t>
            </a:r>
            <a:endParaRPr lang="en-GB" sz="750" dirty="0">
              <a:solidFill>
                <a:schemeClr val="tx1"/>
              </a:solidFill>
              <a:latin typeface="Dreaming Outloud Pro"/>
              <a:ea typeface="Handlee"/>
              <a:cs typeface="Dreaming Outloud Pro"/>
            </a:endParaRPr>
          </a:p>
          <a:p>
            <a:r>
              <a:rPr lang="en-GB" sz="750" b="1" u="sng">
                <a:solidFill>
                  <a:schemeClr val="dk1"/>
                </a:solidFill>
                <a:latin typeface="Dreaming Outloud Pro"/>
                <a:ea typeface="Handlee"/>
                <a:cs typeface="Dreaming Outloud Pro"/>
              </a:rPr>
              <a:t>Forest School:</a:t>
            </a:r>
            <a:endParaRPr lang="en-GB" sz="750" dirty="0">
              <a:solidFill>
                <a:schemeClr val="dk1"/>
              </a:solidFill>
              <a:latin typeface="Dreaming Outloud Pro"/>
              <a:ea typeface="Handlee"/>
              <a:cs typeface="Dreaming Outloud Pro"/>
            </a:endParaRPr>
          </a:p>
          <a:p>
            <a:r>
              <a:rPr lang="en-GB" sz="750" dirty="0">
                <a:solidFill>
                  <a:schemeClr val="dk1"/>
                </a:solidFill>
                <a:latin typeface="Dreaming Outloud Pro"/>
                <a:ea typeface="Handlee"/>
                <a:cs typeface="Dreaming Outloud Pro"/>
              </a:rPr>
              <a:t>We are extremely fortunate to be able to access provision for outdoor learning. We will be heading off on our adventures </a:t>
            </a:r>
            <a:r>
              <a:rPr lang="en-GB" sz="750" b="1" dirty="0">
                <a:solidFill>
                  <a:schemeClr val="dk1"/>
                </a:solidFill>
                <a:latin typeface="Dreaming Outloud Pro"/>
                <a:ea typeface="Handlee"/>
                <a:cs typeface="Dreaming Outloud Pro"/>
              </a:rPr>
              <a:t>after the Easter holidays.</a:t>
            </a:r>
            <a:r>
              <a:rPr lang="en-GB" sz="750" dirty="0">
                <a:solidFill>
                  <a:schemeClr val="dk1"/>
                </a:solidFill>
                <a:latin typeface="Dreaming Outloud Pro"/>
                <a:ea typeface="Handlee"/>
                <a:cs typeface="Dreaming Outloud Pro"/>
              </a:rPr>
              <a:t> We will have Forest School on </a:t>
            </a:r>
            <a:r>
              <a:rPr lang="en-GB" sz="750" b="1" dirty="0">
                <a:solidFill>
                  <a:schemeClr val="dk1"/>
                </a:solidFill>
                <a:latin typeface="Dreaming Outloud Pro"/>
                <a:ea typeface="Handlee"/>
                <a:cs typeface="Dreaming Outloud Pro"/>
              </a:rPr>
              <a:t>Tuesday </a:t>
            </a:r>
            <a:r>
              <a:rPr lang="en-GB" sz="750" b="1">
                <a:solidFill>
                  <a:schemeClr val="dk1"/>
                </a:solidFill>
                <a:latin typeface="Dreaming Outloud Pro"/>
                <a:ea typeface="Handlee"/>
                <a:cs typeface="Dreaming Outloud Pro"/>
              </a:rPr>
              <a:t>afternoons. </a:t>
            </a:r>
            <a:endParaRPr lang="en-GB" sz="750" b="1">
              <a:solidFill>
                <a:schemeClr val="dk1"/>
              </a:solidFill>
            </a:endParaRPr>
          </a:p>
          <a:p>
            <a:pPr marL="0" lvl="0" indent="0" algn="l" rtl="0">
              <a:spcBef>
                <a:spcPts val="0"/>
              </a:spcBef>
              <a:spcAft>
                <a:spcPts val="0"/>
              </a:spcAft>
              <a:buClr>
                <a:schemeClr val="dk1"/>
              </a:buClr>
              <a:buSzPts val="1100"/>
              <a:buFont typeface="Arial"/>
              <a:buNone/>
            </a:pPr>
            <a:r>
              <a:rPr lang="en-GB" sz="800" dirty="0">
                <a:solidFill>
                  <a:schemeClr val="dk1"/>
                </a:solidFill>
                <a:latin typeface="Dreaming Outloud Pro" panose="03050502040302030504" pitchFamily="66" charset="0"/>
                <a:ea typeface="Handlee"/>
                <a:cs typeface="Dreaming Outloud Pro" panose="03050502040302030504" pitchFamily="66" charset="0"/>
              </a:rPr>
              <a:t> </a:t>
            </a:r>
          </a:p>
          <a:p>
            <a:pPr marL="0" lvl="0" indent="0" algn="l" rtl="0">
              <a:spcBef>
                <a:spcPts val="0"/>
              </a:spcBef>
              <a:spcAft>
                <a:spcPts val="0"/>
              </a:spcAft>
              <a:buClr>
                <a:schemeClr val="dk1"/>
              </a:buClr>
              <a:buSzPts val="1100"/>
              <a:buFont typeface="Arial"/>
              <a:buNone/>
            </a:pPr>
            <a:endParaRPr lang="en-GB" sz="800" dirty="0">
              <a:solidFill>
                <a:schemeClr val="dk1"/>
              </a:solidFill>
              <a:latin typeface="Dreaming Outloud Pro" panose="03050502040302030504" pitchFamily="66" charset="0"/>
              <a:ea typeface="Handlee"/>
              <a:cs typeface="Dreaming Outloud Pro" panose="03050502040302030504" pitchFamily="66" charset="0"/>
            </a:endParaRPr>
          </a:p>
        </p:txBody>
      </p:sp>
      <p:sp>
        <p:nvSpPr>
          <p:cNvPr id="57" name="Google Shape;57;p13"/>
          <p:cNvSpPr txBox="1"/>
          <p:nvPr/>
        </p:nvSpPr>
        <p:spPr>
          <a:xfrm>
            <a:off x="3172832" y="149479"/>
            <a:ext cx="2697444" cy="1538853"/>
          </a:xfrm>
          <a:prstGeom prst="rect">
            <a:avLst/>
          </a:prstGeom>
          <a:noFill/>
          <a:ln w="19050" cap="flat" cmpd="sng">
            <a:solidFill>
              <a:srgbClr val="4A86E8"/>
            </a:solidFill>
            <a:prstDash val="solid"/>
            <a:round/>
            <a:headEnd type="none" w="sm" len="sm"/>
            <a:tailEnd type="none" w="sm" len="sm"/>
          </a:ln>
        </p:spPr>
        <p:txBody>
          <a:bodyPr spcFirstLastPara="1" wrap="square" lIns="91425" tIns="91425" rIns="91425" bIns="91425" anchor="t" anchorCtr="0">
            <a:spAutoFit/>
          </a:bodyPr>
          <a:lstStyle/>
          <a:p>
            <a:pPr algn="just"/>
            <a:r>
              <a:rPr lang="en-GB" sz="800" b="1" u="sng" dirty="0">
                <a:latin typeface="Dreaming Outloud Pro" panose="03050502040302030504" pitchFamily="66" charset="0"/>
                <a:ea typeface="Handlee"/>
                <a:cs typeface="Dreaming Outloud Pro" panose="03050502040302030504" pitchFamily="66" charset="0"/>
                <a:sym typeface="Handlee"/>
              </a:rPr>
              <a:t>Art &amp; Design</a:t>
            </a:r>
            <a:r>
              <a:rPr lang="en-GB" sz="800" b="1" dirty="0">
                <a:latin typeface="Dreaming Outloud Pro" panose="03050502040302030504" pitchFamily="66" charset="0"/>
                <a:ea typeface="Handlee"/>
                <a:cs typeface="Dreaming Outloud Pro" panose="03050502040302030504" pitchFamily="66" charset="0"/>
                <a:sym typeface="Handlee"/>
              </a:rPr>
              <a:t>: </a:t>
            </a:r>
          </a:p>
          <a:p>
            <a:pPr algn="just"/>
            <a:r>
              <a:rPr lang="en-GB" sz="800" dirty="0">
                <a:latin typeface="Dreaming Outloud Pro" panose="03050502040302030504" pitchFamily="66" charset="0"/>
                <a:ea typeface="Handlee"/>
                <a:cs typeface="Dreaming Outloud Pro" panose="03050502040302030504" pitchFamily="66" charset="0"/>
                <a:sym typeface="Handlee"/>
              </a:rPr>
              <a:t>As artists, we will be exploring the work of Gloria </a:t>
            </a:r>
            <a:r>
              <a:rPr lang="en-GB" sz="800" dirty="0" err="1">
                <a:latin typeface="Dreaming Outloud Pro" panose="03050502040302030504" pitchFamily="66" charset="0"/>
                <a:ea typeface="Handlee"/>
                <a:cs typeface="Dreaming Outloud Pro" panose="03050502040302030504" pitchFamily="66" charset="0"/>
                <a:sym typeface="Handlee"/>
              </a:rPr>
              <a:t>Petyarre</a:t>
            </a:r>
            <a:r>
              <a:rPr lang="en-GB" sz="800" dirty="0">
                <a:latin typeface="Dreaming Outloud Pro" panose="03050502040302030504" pitchFamily="66" charset="0"/>
                <a:ea typeface="Handlee"/>
                <a:cs typeface="Dreaming Outloud Pro" panose="03050502040302030504" pitchFamily="66" charset="0"/>
                <a:sym typeface="Handlee"/>
              </a:rPr>
              <a:t>. We will be studying her Aboriginal art and discussing how her work can inspire our own work. We will learn a range of printing techniques and will use lots of bright colours!</a:t>
            </a:r>
          </a:p>
          <a:p>
            <a:pPr algn="just"/>
            <a:endParaRPr lang="en-GB" sz="800" b="1" dirty="0">
              <a:latin typeface="Dreaming Outloud Pro" panose="03050502040302030504" pitchFamily="66" charset="0"/>
              <a:ea typeface="Handlee"/>
              <a:cs typeface="Dreaming Outloud Pro" panose="03050502040302030504" pitchFamily="66" charset="0"/>
              <a:sym typeface="Handlee"/>
            </a:endParaRPr>
          </a:p>
          <a:p>
            <a:pPr algn="just"/>
            <a:r>
              <a:rPr lang="en-GB" sz="800" b="1" u="sng" dirty="0">
                <a:latin typeface="Dreaming Outloud Pro" panose="03050502040302030504" pitchFamily="66" charset="0"/>
                <a:ea typeface="Handlee"/>
                <a:cs typeface="Dreaming Outloud Pro" panose="03050502040302030504" pitchFamily="66" charset="0"/>
                <a:sym typeface="Handlee"/>
              </a:rPr>
              <a:t>Design &amp; Technology:</a:t>
            </a:r>
            <a:endParaRPr lang="en-GB" sz="800" u="sng" dirty="0">
              <a:latin typeface="Dreaming Outloud Pro" panose="03050502040302030504" pitchFamily="66" charset="0"/>
              <a:cs typeface="Dreaming Outloud Pro" panose="03050502040302030504" pitchFamily="66" charset="0"/>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As designers, our project this term and our final outcome will be to make a fruit smoothie. Throughout this unit we will be looking at a range of different fruit and how we can prepare food safely and hygienically. </a:t>
            </a:r>
            <a:endParaRPr lang="en-GB" sz="800" dirty="0">
              <a:latin typeface="Dreaming Outloud Pro" panose="03050502040302030504" pitchFamily="66" charset="0"/>
              <a:cs typeface="Dreaming Outloud Pro" panose="03050502040302030504" pitchFamily="66" charset="0"/>
            </a:endParaRPr>
          </a:p>
        </p:txBody>
      </p:sp>
      <p:sp>
        <p:nvSpPr>
          <p:cNvPr id="58" name="Google Shape;58;p13"/>
          <p:cNvSpPr txBox="1"/>
          <p:nvPr/>
        </p:nvSpPr>
        <p:spPr>
          <a:xfrm>
            <a:off x="5960059" y="3123687"/>
            <a:ext cx="3151200" cy="1794948"/>
          </a:xfrm>
          <a:prstGeom prst="rect">
            <a:avLst/>
          </a:prstGeom>
          <a:noFill/>
          <a:ln>
            <a:noFill/>
          </a:ln>
        </p:spPr>
        <p:txBody>
          <a:bodyPr spcFirstLastPara="1" wrap="square" lIns="91425" tIns="91425" rIns="91425" bIns="91425" anchor="t" anchorCtr="0">
            <a:spAutoFit/>
          </a:bodyPr>
          <a:lstStyle/>
          <a:p>
            <a:pPr marL="0" lvl="0" indent="0" algn="l" rtl="0">
              <a:lnSpc>
                <a:spcPct val="107916"/>
              </a:lnSpc>
              <a:spcBef>
                <a:spcPts val="0"/>
              </a:spcBef>
              <a:spcAft>
                <a:spcPts val="0"/>
              </a:spcAft>
              <a:buClr>
                <a:schemeClr val="dk1"/>
              </a:buClr>
              <a:buSzPts val="1100"/>
              <a:buFont typeface="Arial"/>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History and Geography:</a:t>
            </a:r>
            <a:endParaRPr lang="en-US" sz="800" u="sng" dirty="0">
              <a:solidFill>
                <a:schemeClr val="dk1"/>
              </a:solidFill>
              <a:latin typeface="Dreaming Outloud Pro" panose="03050502040302030504" pitchFamily="66" charset="0"/>
              <a:ea typeface="Handlee"/>
              <a:cs typeface="Dreaming Outloud Pro" panose="03050502040302030504" pitchFamily="66" charset="0"/>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As Geographers, we will be learning all about Australia. We will be retrieving our knowledge of human and physical features, climates and landmarks. We will also be learning about the different animals </a:t>
            </a:r>
            <a:r>
              <a:rPr lang="en-GB" sz="800">
                <a:latin typeface="Dreaming Outloud Pro" panose="03050502040302030504" pitchFamily="66" charset="0"/>
                <a:ea typeface="Handlee"/>
                <a:cs typeface="Dreaming Outloud Pro" panose="03050502040302030504" pitchFamily="66" charset="0"/>
                <a:sym typeface="Handlee"/>
              </a:rPr>
              <a:t>in Australia and </a:t>
            </a:r>
            <a:r>
              <a:rPr lang="en-GB" sz="800" dirty="0">
                <a:latin typeface="Dreaming Outloud Pro" panose="03050502040302030504" pitchFamily="66" charset="0"/>
                <a:ea typeface="Handlee"/>
                <a:cs typeface="Dreaming Outloud Pro" panose="03050502040302030504" pitchFamily="66" charset="0"/>
                <a:sym typeface="Handlee"/>
              </a:rPr>
              <a:t>will compare Australia to the United Kingdom. </a:t>
            </a:r>
          </a:p>
          <a:p>
            <a:pPr algn="just"/>
            <a:endParaRPr lang="en-GB" sz="800" b="1" dirty="0">
              <a:latin typeface="Dreaming Outloud Pro" panose="03050502040302030504" pitchFamily="66" charset="0"/>
              <a:cs typeface="Dreaming Outloud Pro" panose="03050502040302030504" pitchFamily="66" charset="0"/>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As Historians, we will be learning all about The Great Fire of London. We will be looking at sources and researching to gather a picture of how the fire started and how it impacted the lives of those living in London. We will learn about Samuel Pepys and Puddling Lane and understand why the Great Fire of London was so significant in our history. </a:t>
            </a:r>
            <a:endParaRPr lang="en-GB" sz="800" dirty="0">
              <a:latin typeface="Dreaming Outloud Pro" panose="03050502040302030504" pitchFamily="66" charset="0"/>
              <a:cs typeface="Dreaming Outloud Pro" panose="03050502040302030504" pitchFamily="66" charset="0"/>
              <a:sym typeface="Handlee"/>
            </a:endParaRPr>
          </a:p>
        </p:txBody>
      </p:sp>
      <p:sp>
        <p:nvSpPr>
          <p:cNvPr id="59" name="Google Shape;59;p13"/>
          <p:cNvSpPr txBox="1"/>
          <p:nvPr/>
        </p:nvSpPr>
        <p:spPr>
          <a:xfrm>
            <a:off x="3211627" y="3682622"/>
            <a:ext cx="2702546" cy="800189"/>
          </a:xfrm>
          <a:prstGeom prst="rect">
            <a:avLst/>
          </a:prstGeom>
          <a:noFill/>
          <a:ln w="19050" cap="flat" cmpd="sng">
            <a:solidFill>
              <a:srgbClr val="4A86E8"/>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Clr>
                <a:schemeClr val="dk1"/>
              </a:buClr>
              <a:buSzPts val="1100"/>
              <a:buFont typeface="Arial"/>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Music: </a:t>
            </a:r>
            <a:endParaRPr sz="800" b="1" u="sng"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As musicians, we will be learning the music and song ‘Come Dance With Me’. We will be learning about the upbeat song, practising the beat using different methods and learning the lyrics to sing along. </a:t>
            </a:r>
            <a:endParaRPr lang="en-GB" sz="800" dirty="0">
              <a:solidFill>
                <a:schemeClr val="dk1"/>
              </a:solidFill>
              <a:latin typeface="Dreaming Outloud Pro" panose="03050502040302030504" pitchFamily="66" charset="0"/>
              <a:ea typeface="Handlee"/>
              <a:cs typeface="Dreaming Outloud Pro" panose="03050502040302030504" pitchFamily="66" charset="0"/>
            </a:endParaRPr>
          </a:p>
        </p:txBody>
      </p:sp>
      <p:sp>
        <p:nvSpPr>
          <p:cNvPr id="60" name="Google Shape;60;p13"/>
          <p:cNvSpPr txBox="1"/>
          <p:nvPr/>
        </p:nvSpPr>
        <p:spPr>
          <a:xfrm>
            <a:off x="5961086" y="1851696"/>
            <a:ext cx="3058487" cy="1292631"/>
          </a:xfrm>
          <a:prstGeom prst="rect">
            <a:avLst/>
          </a:prstGeom>
          <a:noFill/>
          <a:ln w="19050" cap="flat" cmpd="sng">
            <a:solidFill>
              <a:srgbClr val="4A86E8"/>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RHE:</a:t>
            </a:r>
            <a:endParaRPr sz="800" b="1" u="sng"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buClr>
                <a:schemeClr val="dk1"/>
              </a:buClr>
              <a:buSzPts val="1100"/>
            </a:pPr>
            <a:r>
              <a:rPr lang="en-GB" sz="800" dirty="0">
                <a:latin typeface="Dreaming Outloud Pro" panose="03050502040302030504" pitchFamily="66" charset="0"/>
                <a:ea typeface="Handlee"/>
                <a:cs typeface="Dreaming Outloud Pro" panose="03050502040302030504" pitchFamily="66" charset="0"/>
                <a:sym typeface="Handlee"/>
              </a:rPr>
              <a:t>As healthy, confident and resilient children, </a:t>
            </a:r>
            <a:r>
              <a:rPr lang="en-GB" sz="800" dirty="0">
                <a:solidFill>
                  <a:schemeClr val="dk1"/>
                </a:solidFill>
                <a:latin typeface="Dreaming Outloud Pro" panose="03050502040302030504" pitchFamily="66" charset="0"/>
                <a:ea typeface="Handlee"/>
                <a:cs typeface="Dreaming Outloud Pro" panose="03050502040302030504" pitchFamily="66" charset="0"/>
                <a:sym typeface="Handlee"/>
              </a:rPr>
              <a:t>we will be learning about citizenship and being part of a community in our school, local area and beyond. We will also be learning and understanding about money and economic well being.</a:t>
            </a:r>
          </a:p>
          <a:p>
            <a:pPr algn="just">
              <a:buClr>
                <a:schemeClr val="dk1"/>
              </a:buClr>
              <a:buSzPts val="1100"/>
            </a:pPr>
            <a:endParaRPr lang="en-GB" sz="800"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buClr>
                <a:schemeClr val="dk1"/>
              </a:buClr>
              <a:buSzPts val="1100"/>
            </a:pPr>
            <a:r>
              <a:rPr lang="en-GB" sz="800" dirty="0">
                <a:solidFill>
                  <a:schemeClr val="dk1"/>
                </a:solidFill>
                <a:latin typeface="Dreaming Outloud Pro" panose="03050502040302030504" pitchFamily="66" charset="0"/>
                <a:ea typeface="Handlee"/>
                <a:cs typeface="Dreaming Outloud Pro" panose="03050502040302030504" pitchFamily="66" charset="0"/>
                <a:sym typeface="Handlee"/>
              </a:rPr>
              <a:t>We will spend Summer 2 talking about transition into the next academic year. It is important the children have this time to understand the changes in September. </a:t>
            </a:r>
            <a:endParaRPr lang="en-GB" sz="800" dirty="0">
              <a:latin typeface="Dreaming Outloud Pro" panose="03050502040302030504" pitchFamily="66" charset="0"/>
              <a:ea typeface="Handlee"/>
              <a:cs typeface="Dreaming Outloud Pro" panose="03050502040302030504" pitchFamily="66" charset="0"/>
              <a:sym typeface="Handlee"/>
            </a:endParaRPr>
          </a:p>
        </p:txBody>
      </p:sp>
      <p:sp>
        <p:nvSpPr>
          <p:cNvPr id="61" name="Google Shape;61;p13"/>
          <p:cNvSpPr txBox="1"/>
          <p:nvPr/>
        </p:nvSpPr>
        <p:spPr>
          <a:xfrm>
            <a:off x="58235" y="3025327"/>
            <a:ext cx="3108900" cy="2279696"/>
          </a:xfrm>
          <a:prstGeom prst="rect">
            <a:avLst/>
          </a:prstGeom>
          <a:noFill/>
          <a:ln>
            <a:noFill/>
          </a:ln>
        </p:spPr>
        <p:txBody>
          <a:bodyPr spcFirstLastPara="1" wrap="square" lIns="91425" tIns="91425" rIns="91425" bIns="91425" anchor="t" anchorCtr="0">
            <a:spAutoFit/>
          </a:bodyPr>
          <a:lstStyle/>
          <a:p>
            <a:pPr marL="0" lvl="0" indent="0" algn="just" rtl="0">
              <a:lnSpc>
                <a:spcPct val="107916"/>
              </a:lnSpc>
              <a:spcBef>
                <a:spcPts val="0"/>
              </a:spcBef>
              <a:spcAft>
                <a:spcPts val="0"/>
              </a:spcAft>
              <a:buClr>
                <a:schemeClr val="dk1"/>
              </a:buClr>
              <a:buSzPts val="1100"/>
              <a:buFont typeface="Arial"/>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English:</a:t>
            </a:r>
            <a:endParaRPr sz="800" b="1" u="sng"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fontAlgn="base">
              <a:lnSpc>
                <a:spcPts val="900"/>
              </a:lnSpc>
            </a:pPr>
            <a:endParaRPr lang="en-GB" sz="800" dirty="0">
              <a:latin typeface="Dreaming Outloud Pro"/>
            </a:endParaRPr>
          </a:p>
          <a:p>
            <a:pPr algn="just"/>
            <a:r>
              <a:rPr lang="en-GB" sz="800" dirty="0">
                <a:latin typeface="Dreaming Outloud Pro"/>
                <a:cs typeface="Dreaming Outloud Pro"/>
              </a:rPr>
              <a:t>During the Summer Term, our daily English lessons will include Read Write Inc., sentence-building activities and spelling. These sessions will help children strengthen their phonics and decoding skills, while also building their confidence and stamina in writing so that it becomes more natural for them.</a:t>
            </a:r>
            <a:endParaRPr lang="en-US" sz="800">
              <a:latin typeface="Dreaming Outloud Pro"/>
              <a:cs typeface="Dreaming Outloud Pro"/>
            </a:endParaRPr>
          </a:p>
          <a:p>
            <a:pPr algn="just"/>
            <a:r>
              <a:rPr lang="en-GB" sz="800">
                <a:latin typeface="Dreaming Outloud Pro"/>
                <a:cs typeface="Dreaming Outloud Pro"/>
              </a:rPr>
              <a:t>We will also continue to develop comprehension skills through reading our Favourite Five books and a range of texts from our class library. The children will practise talking about what they have read, sharing their ideas, and finding answers within the text.</a:t>
            </a:r>
            <a:endParaRPr lang="en-US" sz="800">
              <a:latin typeface="Dreaming Outloud Pro"/>
              <a:cs typeface="Dreaming Outloud Pro"/>
            </a:endParaRPr>
          </a:p>
          <a:p>
            <a:pPr algn="just"/>
            <a:r>
              <a:rPr lang="en-GB" sz="800">
                <a:latin typeface="Dreaming Outloud Pro"/>
                <a:cs typeface="Dreaming Outloud Pro"/>
              </a:rPr>
              <a:t>In addition, we will spend time improving handwriting using our 4 Ps approach, supporting children to develop neat, well-formed writing and take pride in their work.</a:t>
            </a:r>
            <a:endParaRPr lang="en-GB" sz="800" dirty="0">
              <a:latin typeface="Dreaming Outloud Pro"/>
              <a:cs typeface="Dreaming Outloud Pro"/>
            </a:endParaRPr>
          </a:p>
          <a:p>
            <a:pPr algn="just"/>
            <a:r>
              <a:rPr lang="en-GB" sz="800">
                <a:latin typeface="Dreaming Outloud Pro"/>
                <a:cs typeface="Dreaming Outloud Pro"/>
              </a:rPr>
              <a:t>The Year 1 children will complete the Phonics Screening Check in June.</a:t>
            </a:r>
            <a:endParaRPr lang="en-GB">
              <a:latin typeface="Dreaming Outloud Pro"/>
              <a:cs typeface="Dreaming Outloud Pro"/>
            </a:endParaRPr>
          </a:p>
          <a:p>
            <a:pPr algn="just"/>
            <a:endParaRPr lang="en-GB" sz="800" dirty="0">
              <a:latin typeface="Dreaming Outloud Pro"/>
              <a:cs typeface="Dreaming Outloud Pro"/>
            </a:endParaRPr>
          </a:p>
        </p:txBody>
      </p:sp>
      <p:sp>
        <p:nvSpPr>
          <p:cNvPr id="62" name="Google Shape;62;p13"/>
          <p:cNvSpPr txBox="1"/>
          <p:nvPr/>
        </p:nvSpPr>
        <p:spPr>
          <a:xfrm>
            <a:off x="3309917" y="1978965"/>
            <a:ext cx="2381954" cy="784461"/>
          </a:xfrm>
          <a:prstGeom prst="rect">
            <a:avLst/>
          </a:prstGeom>
          <a:noFill/>
          <a:ln w="28575" cap="flat" cmpd="sng">
            <a:solidFill>
              <a:srgbClr val="8E7CC3"/>
            </a:solidFill>
            <a:prstDash val="solid"/>
            <a:round/>
            <a:headEnd type="none" w="sm" len="sm"/>
            <a:tailEnd type="none" w="sm" len="sm"/>
          </a:ln>
        </p:spPr>
        <p:txBody>
          <a:bodyPr spcFirstLastPara="1" wrap="square" lIns="91425" tIns="91425" rIns="91425" bIns="91425" anchor="t" anchorCtr="0">
            <a:noAutofit/>
          </a:bodyPr>
          <a:lstStyle/>
          <a:p>
            <a:pPr algn="ctr"/>
            <a:r>
              <a:rPr lang="en-GB" b="1">
                <a:latin typeface="Dreaming Outloud Pro"/>
                <a:ea typeface="Handlee"/>
                <a:cs typeface="Dreaming Outloud Pro"/>
                <a:sym typeface="Handlee"/>
              </a:rPr>
              <a:t>Yarmer Class</a:t>
            </a:r>
            <a:endParaRPr b="1" dirty="0">
              <a:latin typeface="Dreaming Outloud Pro" panose="03050502040302030504" pitchFamily="66" charset="0"/>
              <a:ea typeface="Handlee"/>
              <a:cs typeface="Dreaming Outloud Pro" panose="03050502040302030504" pitchFamily="66" charset="0"/>
              <a:sym typeface="Handlee"/>
            </a:endParaRPr>
          </a:p>
          <a:p>
            <a:pPr marL="0" lvl="0" indent="0" algn="ctr" rtl="0">
              <a:spcBef>
                <a:spcPts val="0"/>
              </a:spcBef>
              <a:spcAft>
                <a:spcPts val="0"/>
              </a:spcAft>
              <a:buNone/>
            </a:pPr>
            <a:r>
              <a:rPr lang="en-GB" b="1">
                <a:latin typeface="Dreaming Outloud Pro"/>
                <a:ea typeface="Handlee"/>
                <a:cs typeface="Dreaming Outloud Pro"/>
                <a:sym typeface="Handlee"/>
              </a:rPr>
              <a:t>Year 1</a:t>
            </a:r>
            <a:endParaRPr b="1">
              <a:latin typeface="Dreaming Outloud Pro"/>
              <a:ea typeface="Handlee"/>
              <a:cs typeface="Dreaming Outloud Pro"/>
              <a:sym typeface="Handlee"/>
            </a:endParaRPr>
          </a:p>
          <a:p>
            <a:pPr marL="0" lvl="0" indent="0" algn="ctr" rtl="0">
              <a:spcBef>
                <a:spcPts val="0"/>
              </a:spcBef>
              <a:spcAft>
                <a:spcPts val="0"/>
              </a:spcAft>
              <a:buNone/>
            </a:pPr>
            <a:r>
              <a:rPr lang="en-GB" b="1" dirty="0">
                <a:latin typeface="Dreaming Outloud Pro"/>
                <a:ea typeface="Handlee"/>
                <a:cs typeface="Dreaming Outloud Pro"/>
                <a:sym typeface="Handlee"/>
              </a:rPr>
              <a:t>Summer Term 25-26</a:t>
            </a:r>
          </a:p>
          <a:p>
            <a:pPr marL="0" lvl="0" indent="0" algn="ctr" rtl="0">
              <a:spcBef>
                <a:spcPts val="0"/>
              </a:spcBef>
              <a:spcAft>
                <a:spcPts val="0"/>
              </a:spcAft>
              <a:buNone/>
            </a:pPr>
            <a:endParaRPr lang="en-GB" b="1" dirty="0">
              <a:latin typeface="Dreaming Outloud Pro"/>
              <a:ea typeface="Handlee"/>
              <a:cs typeface="Dreaming Outloud Pro"/>
              <a:sym typeface="Handlee"/>
            </a:endParaRPr>
          </a:p>
          <a:p>
            <a:pPr marL="0" lvl="0" indent="0" algn="ctr" rtl="0">
              <a:spcBef>
                <a:spcPts val="0"/>
              </a:spcBef>
              <a:spcAft>
                <a:spcPts val="0"/>
              </a:spcAft>
              <a:buNone/>
            </a:pPr>
            <a:endParaRPr lang="en-GB" b="1" dirty="0">
              <a:latin typeface="Dreaming Outloud Pro"/>
              <a:ea typeface="Handlee"/>
              <a:cs typeface="Dreaming Outloud Pro"/>
              <a:sym typeface="Handlee"/>
            </a:endParaRPr>
          </a:p>
          <a:p>
            <a:pPr marL="0" lvl="0" indent="0" algn="ctr" rtl="0">
              <a:spcBef>
                <a:spcPts val="0"/>
              </a:spcBef>
              <a:spcAft>
                <a:spcPts val="0"/>
              </a:spcAft>
              <a:buNone/>
            </a:pPr>
            <a:endParaRPr b="1" dirty="0">
              <a:latin typeface="Dreaming Outloud Pro" panose="03050502040302030504" pitchFamily="66" charset="0"/>
              <a:ea typeface="Handlee"/>
              <a:cs typeface="Dreaming Outloud Pro" panose="03050502040302030504" pitchFamily="66" charset="0"/>
              <a:sym typeface="Handlee"/>
            </a:endParaRPr>
          </a:p>
        </p:txBody>
      </p:sp>
      <p:sp>
        <p:nvSpPr>
          <p:cNvPr id="2" name="AutoShape 2" descr="You To Me Are Everything">
            <a:extLst>
              <a:ext uri="{FF2B5EF4-FFF2-40B4-BE49-F238E27FC236}">
                <a16:creationId xmlns:a16="http://schemas.microsoft.com/office/drawing/2014/main" id="{677BC45F-F155-8725-4DAF-2532EB4CC902}"/>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26" name="Picture 2" descr="All Saints' Thurlestone C of E Academy">
            <a:extLst>
              <a:ext uri="{FF2B5EF4-FFF2-40B4-BE49-F238E27FC236}">
                <a16:creationId xmlns:a16="http://schemas.microsoft.com/office/drawing/2014/main" id="{33FFAA1C-C103-63B1-CB2E-9F15FB532B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2783287"/>
            <a:ext cx="648176" cy="64817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Leas Foot Sands - Devon | UK Beach Guide">
            <a:extLst>
              <a:ext uri="{FF2B5EF4-FFF2-40B4-BE49-F238E27FC236}">
                <a16:creationId xmlns:a16="http://schemas.microsoft.com/office/drawing/2014/main" id="{3D3359CC-D411-8AD6-AC39-8D8420955C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6171" y="2809841"/>
            <a:ext cx="828829" cy="62162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5B4D81F31A92489B42BFA172203B2E" ma:contentTypeVersion="21" ma:contentTypeDescription="Create a new document." ma:contentTypeScope="" ma:versionID="7aad9d34d7e04ff1676031edb33ea00c">
  <xsd:schema xmlns:xsd="http://www.w3.org/2001/XMLSchema" xmlns:xs="http://www.w3.org/2001/XMLSchema" xmlns:p="http://schemas.microsoft.com/office/2006/metadata/properties" xmlns:ns2="f9138d25-0e71-4cf7-be13-8f60befdd0a3" xmlns:ns3="3164481f-8d36-436d-ad51-ca4db39e19cb" targetNamespace="http://schemas.microsoft.com/office/2006/metadata/properties" ma:root="true" ma:fieldsID="3645460c95bdf7a26e5ff259ff4eefcd" ns2:_="" ns3:_="">
    <xsd:import namespace="f9138d25-0e71-4cf7-be13-8f60befdd0a3"/>
    <xsd:import namespace="3164481f-8d36-436d-ad51-ca4db39e19c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2:MediaServiceLocation" minOccurs="0"/>
                <xsd:element ref="ns2:Fivefinebeeslesson124_x002e_02_x002e_23" minOccurs="0"/>
                <xsd:element ref="ns2:MediaServiceObjectDetectorVersions" minOccurs="0"/>
                <xsd:element ref="ns2:MediaServiceSearchProperties" minOccurs="0"/>
                <xsd:element ref="ns2:Questionsareonlyonfirst6pagessoyourchoicewhethertoprintallpagesoronlytheonesthequestionsarebasedon_x002e_"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138d25-0e71-4cf7-be13-8f60befdd0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06116a13-b46f-46dc-8abc-6f1f283a2794"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Fivefinebeeslesson124_x002e_02_x002e_23" ma:index="23" nillable="true" ma:displayName="Five fine bees lesson 1 24.02.23" ma:description="Children moved creatively to the music as insects , changing how they move according to the mood of the music" ma:format="Dropdown" ma:internalName="Fivefinebeeslesson124_x002e_02_x002e_23">
      <xsd:simpleType>
        <xsd:restriction base="dms:Text">
          <xsd:maxLength value="255"/>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Questionsareonlyonfirst6pagessoyourchoicewhethertoprintallpagesoronlytheonesthequestionsarebasedon_x002e_" ma:index="26" nillable="true" ma:displayName="Questions are only on first 6 pages so your choice whether to print all pages or only the ones the questions are based on." ma:format="Dropdown" ma:internalName="Questionsareonlyonfirst6pagessoyourchoicewhethertoprintallpagesoronlytheonesthequestionsarebasedon_x002e_">
      <xsd:simpleType>
        <xsd:restriction base="dms:Text">
          <xsd:maxLength value="255"/>
        </xsd:restriction>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64481f-8d36-436d-ad51-ca4db39e19c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75f321b6-44a9-46c2-ba3a-6b736609b4a5}" ma:internalName="TaxCatchAll" ma:showField="CatchAllData" ma:web="3164481f-8d36-436d-ad51-ca4db39e19c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164481f-8d36-436d-ad51-ca4db39e19cb" xsi:nil="true"/>
    <lcf76f155ced4ddcb4097134ff3c332f xmlns="f9138d25-0e71-4cf7-be13-8f60befdd0a3">
      <Terms xmlns="http://schemas.microsoft.com/office/infopath/2007/PartnerControls"/>
    </lcf76f155ced4ddcb4097134ff3c332f>
    <Fivefinebeeslesson124_x002e_02_x002e_23 xmlns="f9138d25-0e71-4cf7-be13-8f60befdd0a3" xsi:nil="true"/>
    <Questionsareonlyonfirst6pagessoyourchoicewhethertoprintallpagesoronlytheonesthequestionsarebasedon_x002e_ xmlns="f9138d25-0e71-4cf7-be13-8f60befdd0a3" xsi:nil="true"/>
  </documentManagement>
</p:properties>
</file>

<file path=customXml/itemProps1.xml><?xml version="1.0" encoding="utf-8"?>
<ds:datastoreItem xmlns:ds="http://schemas.openxmlformats.org/officeDocument/2006/customXml" ds:itemID="{A0205475-8F9C-4EC4-8ECC-FD9C9F3495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138d25-0e71-4cf7-be13-8f60befdd0a3"/>
    <ds:schemaRef ds:uri="3164481f-8d36-436d-ad51-ca4db39e19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CA25A3A-E815-4E39-89BD-6E3D1238814C}">
  <ds:schemaRefs>
    <ds:schemaRef ds:uri="http://schemas.microsoft.com/sharepoint/v3/contenttype/forms"/>
  </ds:schemaRefs>
</ds:datastoreItem>
</file>

<file path=customXml/itemProps3.xml><?xml version="1.0" encoding="utf-8"?>
<ds:datastoreItem xmlns:ds="http://schemas.openxmlformats.org/officeDocument/2006/customXml" ds:itemID="{46A21DF8-271B-4D70-8782-D30214AD2612}">
  <ds:schemaRefs>
    <ds:schemaRef ds:uri="http://schemas.microsoft.com/office/2006/documentManagement/types"/>
    <ds:schemaRef ds:uri="http://purl.org/dc/dcmitype/"/>
    <ds:schemaRef ds:uri="f9138d25-0e71-4cf7-be13-8f60befdd0a3"/>
    <ds:schemaRef ds:uri="http://purl.org/dc/elements/1.1/"/>
    <ds:schemaRef ds:uri="http://schemas.microsoft.com/office/infopath/2007/PartnerControls"/>
    <ds:schemaRef ds:uri="http://www.w3.org/XML/1998/namespace"/>
    <ds:schemaRef ds:uri="http://schemas.openxmlformats.org/package/2006/metadata/core-properties"/>
    <ds:schemaRef ds:uri="http://purl.org/dc/terms/"/>
    <ds:schemaRef ds:uri="3164481f-8d36-436d-ad51-ca4db39e19cb"/>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408</TotalTime>
  <Words>734</Words>
  <Application>Microsoft Office PowerPoint</Application>
  <PresentationFormat>On-screen Show (16:9)</PresentationFormat>
  <Paragraphs>38</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Cose</dc:creator>
  <cp:lastModifiedBy>Naomi Taylor</cp:lastModifiedBy>
  <cp:revision>128</cp:revision>
  <dcterms:modified xsi:type="dcterms:W3CDTF">2026-04-25T16:33:23Z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0x010100BF5B4D81F31A92489B42BFA172203B2E</vt:lpwstr>
  </property>
  <property fmtid="{D5CDD505-2E9C-101B-9397-08002B2CF9AE}" pid="3" name="MediaServiceImageTags">
    <vt:lpwstr/>
  </property>
</Properties>
</file>