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6"/>
  </p:notesMasterIdLst>
  <p:sldIdLst>
    <p:sldId id="256" r:id="rId5"/>
  </p:sldIdLst>
  <p:sldSz cx="9144000" cy="5143500" type="screen16x9"/>
  <p:notesSz cx="6858000" cy="9144000"/>
  <p:embeddedFontLst>
    <p:embeddedFont>
      <p:font typeface="Handlee" panose="020B0604020202020204" charset="0"/>
      <p:regular r:id="rId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3CAD"/>
    <a:srgbClr val="F15B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74" y="7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font" Target="fonts/font1.fntdata"/><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p:nvPr/>
        </p:nvSpPr>
        <p:spPr>
          <a:xfrm>
            <a:off x="5951843" y="105092"/>
            <a:ext cx="3115785" cy="1908184"/>
          </a:xfrm>
          <a:prstGeom prst="rect">
            <a:avLst/>
          </a:prstGeom>
          <a:noFill/>
          <a:ln>
            <a:noFill/>
          </a:ln>
        </p:spPr>
        <p:txBody>
          <a:bodyPr spcFirstLastPara="1" wrap="square" lIns="91425" tIns="91425" rIns="91425" bIns="91425" anchor="t" anchorCtr="0">
            <a:spAutoFit/>
          </a:bodyPr>
          <a:lstStyle/>
          <a:p>
            <a:pPr lvl="0" algn="just"/>
            <a:r>
              <a:rPr lang="en-GB" sz="800" b="1" dirty="0">
                <a:solidFill>
                  <a:schemeClr val="dk1"/>
                </a:solidFill>
                <a:latin typeface="Handlee"/>
                <a:ea typeface="Handlee"/>
                <a:cs typeface="Handlee"/>
                <a:sym typeface="Handlee"/>
              </a:rPr>
              <a:t>Science:</a:t>
            </a:r>
            <a:endParaRPr lang="en-US" sz="800" b="1" dirty="0">
              <a:solidFill>
                <a:schemeClr val="dk1"/>
              </a:solidFill>
              <a:latin typeface="Handlee"/>
              <a:ea typeface="Handlee"/>
              <a:cs typeface="Handlee"/>
            </a:endParaRPr>
          </a:p>
          <a:p>
            <a:pPr algn="just"/>
            <a:r>
              <a:rPr lang="en-GB" sz="800" dirty="0">
                <a:solidFill>
                  <a:schemeClr val="dk1"/>
                </a:solidFill>
                <a:latin typeface="Handlee"/>
                <a:ea typeface="Handlee"/>
                <a:cs typeface="Handlee"/>
                <a:sym typeface="Handlee"/>
              </a:rPr>
              <a:t>As scientists, in this unit of learning, we will be learning about evolution and inheritance.  We will learn about Charles Darwin and some of his famous examples of evolution, such as his finches. We will investigate evolution through considering evidence such as fossils which can demonstrate change over time. </a:t>
            </a:r>
          </a:p>
          <a:p>
            <a:pPr algn="just"/>
            <a:endParaRPr lang="en-GB" sz="800" dirty="0">
              <a:solidFill>
                <a:schemeClr val="dk1"/>
              </a:solidFill>
              <a:latin typeface="Handlee"/>
              <a:ea typeface="Handlee"/>
              <a:cs typeface="Handlee"/>
              <a:sym typeface="Handlee"/>
            </a:endParaRPr>
          </a:p>
          <a:p>
            <a:pPr algn="just"/>
            <a:r>
              <a:rPr lang="en-GB" sz="800" b="1" dirty="0">
                <a:solidFill>
                  <a:schemeClr val="dk1"/>
                </a:solidFill>
                <a:latin typeface="Handlee"/>
                <a:ea typeface="Handlee"/>
                <a:sym typeface="Handlee"/>
              </a:rPr>
              <a:t>Maths</a:t>
            </a:r>
            <a:r>
              <a:rPr lang="en-GB" sz="800" b="1" dirty="0">
                <a:solidFill>
                  <a:schemeClr val="dk1"/>
                </a:solidFill>
                <a:latin typeface="Handlee"/>
                <a:ea typeface="Handlee"/>
                <a:cs typeface="Handlee"/>
                <a:sym typeface="Handlee"/>
              </a:rPr>
              <a:t>:</a:t>
            </a:r>
            <a:endParaRPr lang="en-GB" sz="800" b="1" dirty="0">
              <a:solidFill>
                <a:schemeClr val="dk1"/>
              </a:solidFill>
              <a:latin typeface="Handlee"/>
              <a:ea typeface="Handlee"/>
            </a:endParaRPr>
          </a:p>
          <a:p>
            <a:pPr algn="just">
              <a:buSzPts val="1100"/>
            </a:pPr>
            <a:r>
              <a:rPr lang="en-GB" sz="800" dirty="0">
                <a:solidFill>
                  <a:schemeClr val="dk1"/>
                </a:solidFill>
                <a:latin typeface="Handlee"/>
                <a:ea typeface="Handlee"/>
                <a:cs typeface="Handlee"/>
                <a:sym typeface="Handlee"/>
              </a:rPr>
              <a:t>As mathematicians, we will consolidate and extend our knowledge of Place Value, developing our understanding of numbers up to 10,000,000. We will learn how to manipulate numbers through increasing and decreasing by powers of 10, and we will begin to deepen our understanding of negative numbers. We will also begin to look at the four operations and using our arithmetic skills.</a:t>
            </a:r>
          </a:p>
        </p:txBody>
      </p:sp>
      <p:sp>
        <p:nvSpPr>
          <p:cNvPr id="55" name="Google Shape;55;p13"/>
          <p:cNvSpPr txBox="1"/>
          <p:nvPr/>
        </p:nvSpPr>
        <p:spPr>
          <a:xfrm>
            <a:off x="3184177" y="3260193"/>
            <a:ext cx="2770163" cy="1780457"/>
          </a:xfrm>
          <a:prstGeom prst="rect">
            <a:avLst/>
          </a:prstGeom>
          <a:noFill/>
          <a:ln w="19050" cap="flat" cmpd="sng">
            <a:solidFill>
              <a:srgbClr val="FA3CAD"/>
            </a:solidFill>
            <a:prstDash val="solid"/>
            <a:round/>
            <a:headEnd type="none" w="sm" len="sm"/>
            <a:tailEnd type="none" w="sm" len="sm"/>
          </a:ln>
        </p:spPr>
        <p:txBody>
          <a:bodyPr spcFirstLastPara="1" wrap="square" lIns="91425" tIns="91425" rIns="91425" bIns="91425" anchor="t" anchorCtr="0">
            <a:spAutoFit/>
          </a:bodyPr>
          <a:lstStyle/>
          <a:p>
            <a:pPr marL="0" lvl="0" indent="0" algn="just" rtl="0">
              <a:lnSpc>
                <a:spcPct val="107916"/>
              </a:lnSpc>
              <a:spcBef>
                <a:spcPts val="0"/>
              </a:spcBef>
              <a:spcAft>
                <a:spcPts val="0"/>
              </a:spcAft>
              <a:buNone/>
            </a:pPr>
            <a:r>
              <a:rPr lang="en-GB" sz="800" b="1" dirty="0">
                <a:solidFill>
                  <a:schemeClr val="dk1"/>
                </a:solidFill>
                <a:latin typeface="Handlee"/>
                <a:ea typeface="Handlee"/>
                <a:cs typeface="Handlee"/>
                <a:sym typeface="Handlee"/>
              </a:rPr>
              <a:t>RE:</a:t>
            </a:r>
          </a:p>
          <a:p>
            <a:pPr marL="0" lvl="0" indent="0" algn="just" rtl="0">
              <a:lnSpc>
                <a:spcPct val="107916"/>
              </a:lnSpc>
              <a:spcBef>
                <a:spcPts val="0"/>
              </a:spcBef>
              <a:spcAft>
                <a:spcPts val="0"/>
              </a:spcAft>
              <a:buNone/>
            </a:pPr>
            <a:r>
              <a:rPr lang="en-GB" sz="800" dirty="0">
                <a:solidFill>
                  <a:schemeClr val="dk1"/>
                </a:solidFill>
                <a:latin typeface="Handlee"/>
                <a:ea typeface="Handlee"/>
                <a:cs typeface="Handlee"/>
                <a:sym typeface="Handlee"/>
              </a:rPr>
              <a:t>To begin the term in RE, we will be learning about the Christian faith and exploring the question “What does it mean if Christians believe God is holy and loving?" During this unit, we will be reading stories from the Bible, from both the Old and New Testament, to explore ways in which Christians believe God is both holy and loving. We will also reflect on our own values and learn why it is important to respect people who hold different beliefs and worldviews.</a:t>
            </a:r>
          </a:p>
          <a:p>
            <a:pPr marL="0" lvl="0" indent="0" algn="just" rtl="0">
              <a:lnSpc>
                <a:spcPct val="107916"/>
              </a:lnSpc>
              <a:spcBef>
                <a:spcPts val="0"/>
              </a:spcBef>
              <a:spcAft>
                <a:spcPts val="0"/>
              </a:spcAft>
              <a:buNone/>
            </a:pPr>
            <a:r>
              <a:rPr lang="en-GB" sz="800" b="1" dirty="0">
                <a:solidFill>
                  <a:schemeClr val="dk1"/>
                </a:solidFill>
                <a:latin typeface="Handlee"/>
                <a:ea typeface="Handlee"/>
                <a:cs typeface="Handlee"/>
                <a:sym typeface="Handlee"/>
              </a:rPr>
              <a:t>Christian Distinctiveness:</a:t>
            </a:r>
          </a:p>
          <a:p>
            <a:pPr marL="0" lvl="0" indent="0" algn="just" rtl="0">
              <a:lnSpc>
                <a:spcPct val="107916"/>
              </a:lnSpc>
              <a:spcBef>
                <a:spcPts val="0"/>
              </a:spcBef>
              <a:spcAft>
                <a:spcPts val="0"/>
              </a:spcAft>
              <a:buNone/>
            </a:pPr>
            <a:r>
              <a:rPr lang="en-GB" sz="800" dirty="0">
                <a:solidFill>
                  <a:schemeClr val="dk1"/>
                </a:solidFill>
                <a:latin typeface="Handlee"/>
                <a:ea typeface="Handlee"/>
                <a:cs typeface="Handlee"/>
                <a:sym typeface="Handlee"/>
              </a:rPr>
              <a:t>We demonstrate our Christian Values through daily acts of collective worship, singing worship and family group  worship. </a:t>
            </a:r>
          </a:p>
        </p:txBody>
      </p:sp>
      <p:sp>
        <p:nvSpPr>
          <p:cNvPr id="56" name="Google Shape;56;p13"/>
          <p:cNvSpPr txBox="1"/>
          <p:nvPr/>
        </p:nvSpPr>
        <p:spPr>
          <a:xfrm>
            <a:off x="0" y="15267"/>
            <a:ext cx="3146683" cy="1671838"/>
          </a:xfrm>
          <a:prstGeom prst="rect">
            <a:avLst/>
          </a:prstGeom>
          <a:noFill/>
          <a:ln>
            <a:noFill/>
          </a:ln>
        </p:spPr>
        <p:txBody>
          <a:bodyPr spcFirstLastPara="1" wrap="square" lIns="91425" tIns="91425" rIns="91425" bIns="91425" anchor="t" anchorCtr="0">
            <a:spAutoFit/>
          </a:bodyPr>
          <a:lstStyle/>
          <a:p>
            <a:pPr marL="0" lvl="0" indent="0" algn="just" rtl="0">
              <a:lnSpc>
                <a:spcPct val="107916"/>
              </a:lnSpc>
              <a:spcBef>
                <a:spcPts val="0"/>
              </a:spcBef>
              <a:spcAft>
                <a:spcPts val="0"/>
              </a:spcAft>
              <a:buClr>
                <a:schemeClr val="dk1"/>
              </a:buClr>
              <a:buSzPts val="1100"/>
              <a:buFont typeface="Arial"/>
              <a:buNone/>
            </a:pPr>
            <a:r>
              <a:rPr lang="en-GB" sz="800" b="1" dirty="0">
                <a:solidFill>
                  <a:schemeClr val="dk1"/>
                </a:solidFill>
                <a:latin typeface="Handlee"/>
                <a:ea typeface="Handlee"/>
                <a:cs typeface="Handlee"/>
                <a:sym typeface="Handlee"/>
              </a:rPr>
              <a:t>PE:</a:t>
            </a:r>
          </a:p>
          <a:p>
            <a:pPr marL="0" lvl="0" indent="0" algn="just" rtl="0">
              <a:lnSpc>
                <a:spcPct val="107916"/>
              </a:lnSpc>
              <a:spcBef>
                <a:spcPts val="0"/>
              </a:spcBef>
              <a:spcAft>
                <a:spcPts val="0"/>
              </a:spcAft>
              <a:buClr>
                <a:schemeClr val="dk1"/>
              </a:buClr>
              <a:buSzPts val="1100"/>
              <a:buFont typeface="Arial"/>
              <a:buNone/>
            </a:pPr>
            <a:r>
              <a:rPr lang="en-GB" sz="800" dirty="0">
                <a:solidFill>
                  <a:schemeClr val="dk1"/>
                </a:solidFill>
                <a:latin typeface="Handlee"/>
                <a:ea typeface="Handlee"/>
                <a:cs typeface="Handlee"/>
                <a:sym typeface="Handlee"/>
              </a:rPr>
              <a:t>This half term, we are welcoming in Devon Cricket to work with the children. Here the children will be developing their cricket skills by learning and practicing ket techniques such as batting, bowling, catching and fielding. They will also build their teamwork, communication and sportsmanship skills.</a:t>
            </a:r>
          </a:p>
          <a:p>
            <a:pPr marL="0" lvl="0" indent="0" algn="just" rtl="0">
              <a:lnSpc>
                <a:spcPct val="107916"/>
              </a:lnSpc>
              <a:spcBef>
                <a:spcPts val="0"/>
              </a:spcBef>
              <a:spcAft>
                <a:spcPts val="0"/>
              </a:spcAft>
              <a:buClr>
                <a:schemeClr val="dk1"/>
              </a:buClr>
              <a:buSzPts val="1100"/>
              <a:buFont typeface="Arial"/>
              <a:buNone/>
            </a:pPr>
            <a:r>
              <a:rPr lang="en-GB" sz="800" b="1" dirty="0">
                <a:solidFill>
                  <a:schemeClr val="dk1"/>
                </a:solidFill>
                <a:latin typeface="Handlee"/>
                <a:ea typeface="Handlee"/>
                <a:cs typeface="Handlee"/>
                <a:sym typeface="Handlee"/>
              </a:rPr>
              <a:t>Forest School:</a:t>
            </a:r>
          </a:p>
          <a:p>
            <a:pPr marL="0" lvl="0" indent="0" algn="just" rtl="0">
              <a:lnSpc>
                <a:spcPct val="107916"/>
              </a:lnSpc>
              <a:spcBef>
                <a:spcPts val="0"/>
              </a:spcBef>
              <a:spcAft>
                <a:spcPts val="0"/>
              </a:spcAft>
              <a:buClr>
                <a:schemeClr val="dk1"/>
              </a:buClr>
              <a:buSzPts val="1100"/>
              <a:buFont typeface="Arial"/>
              <a:buNone/>
            </a:pPr>
            <a:r>
              <a:rPr lang="en-GB" sz="800" dirty="0">
                <a:solidFill>
                  <a:schemeClr val="dk1"/>
                </a:solidFill>
                <a:latin typeface="Handlee"/>
                <a:ea typeface="Handlee"/>
                <a:cs typeface="Handlee"/>
                <a:sym typeface="Handlee"/>
              </a:rPr>
              <a:t>We are extremely fortunate to be able to access provision for outdoor learning. These sessions will take place on Tuesdays. </a:t>
            </a:r>
          </a:p>
          <a:p>
            <a:pPr marL="0" lvl="0" indent="0" algn="just" rtl="0">
              <a:lnSpc>
                <a:spcPct val="107916"/>
              </a:lnSpc>
              <a:spcBef>
                <a:spcPts val="0"/>
              </a:spcBef>
              <a:spcAft>
                <a:spcPts val="0"/>
              </a:spcAft>
              <a:buClr>
                <a:schemeClr val="dk1"/>
              </a:buClr>
              <a:buSzPts val="1100"/>
              <a:buFont typeface="Arial"/>
              <a:buNone/>
            </a:pPr>
            <a:r>
              <a:rPr lang="en-GB" sz="800" b="1" dirty="0">
                <a:solidFill>
                  <a:schemeClr val="dk1"/>
                </a:solidFill>
                <a:latin typeface="Handlee"/>
                <a:ea typeface="Handlee"/>
                <a:cs typeface="Handlee"/>
                <a:sym typeface="Handlee"/>
              </a:rPr>
              <a:t>Please ensure children come to school with appropriate clothing and footwear for these sessions. </a:t>
            </a:r>
          </a:p>
        </p:txBody>
      </p:sp>
      <p:sp>
        <p:nvSpPr>
          <p:cNvPr id="57" name="Google Shape;57;p13"/>
          <p:cNvSpPr txBox="1"/>
          <p:nvPr/>
        </p:nvSpPr>
        <p:spPr>
          <a:xfrm>
            <a:off x="3233853" y="213873"/>
            <a:ext cx="2670810" cy="1169521"/>
          </a:xfrm>
          <a:prstGeom prst="rect">
            <a:avLst/>
          </a:prstGeom>
          <a:noFill/>
          <a:ln w="19050" cap="flat" cmpd="sng">
            <a:solidFill>
              <a:srgbClr val="FA3CAD"/>
            </a:solidFill>
            <a:prstDash val="solid"/>
            <a:round/>
            <a:headEnd type="none" w="sm" len="sm"/>
            <a:tailEnd type="none" w="sm" len="sm"/>
          </a:ln>
        </p:spPr>
        <p:txBody>
          <a:bodyPr spcFirstLastPara="1" wrap="square" lIns="91425" tIns="91425" rIns="91425" bIns="91425" anchor="t" anchorCtr="0">
            <a:spAutoFit/>
          </a:bodyPr>
          <a:lstStyle/>
          <a:p>
            <a:pPr marL="0" lvl="0" indent="0" algn="just" rtl="0">
              <a:spcBef>
                <a:spcPts val="0"/>
              </a:spcBef>
              <a:spcAft>
                <a:spcPts val="0"/>
              </a:spcAft>
              <a:buClr>
                <a:schemeClr val="dk1"/>
              </a:buClr>
              <a:buSzPts val="1100"/>
              <a:buFont typeface="Arial"/>
              <a:buNone/>
            </a:pPr>
            <a:r>
              <a:rPr lang="en-GB" sz="800" b="1" dirty="0">
                <a:solidFill>
                  <a:schemeClr val="dk1"/>
                </a:solidFill>
                <a:latin typeface="Handlee"/>
                <a:ea typeface="Handlee"/>
                <a:cs typeface="Handlee"/>
                <a:sym typeface="Handlee"/>
              </a:rPr>
              <a:t>Art &amp; Design</a:t>
            </a:r>
          </a:p>
          <a:p>
            <a:pPr algn="just">
              <a:buClr>
                <a:schemeClr val="dk1"/>
              </a:buClr>
              <a:buSzPts val="1100"/>
            </a:pPr>
            <a:r>
              <a:rPr lang="en-GB" sz="800" dirty="0">
                <a:solidFill>
                  <a:schemeClr val="dk1"/>
                </a:solidFill>
                <a:latin typeface="Handlee"/>
                <a:ea typeface="Handlee"/>
                <a:cs typeface="Handlee"/>
                <a:sym typeface="Handlee"/>
              </a:rPr>
              <a:t>As artists, we will be exploring the work of Martin Bush. The children will learn about his distinctive style and how he uses bold colours, texture and layers to create striking pieces of artwork inspired by the natural world., The children will experiment with colour mixing, pattern, texture and composition to create their own pieces, developing their creativity and artistic skills along the way.</a:t>
            </a:r>
          </a:p>
        </p:txBody>
      </p:sp>
      <p:sp>
        <p:nvSpPr>
          <p:cNvPr id="58" name="Google Shape;58;p13"/>
          <p:cNvSpPr txBox="1"/>
          <p:nvPr/>
        </p:nvSpPr>
        <p:spPr>
          <a:xfrm>
            <a:off x="6001062" y="3260193"/>
            <a:ext cx="2986937" cy="1681712"/>
          </a:xfrm>
          <a:prstGeom prst="rect">
            <a:avLst/>
          </a:prstGeom>
          <a:noFill/>
          <a:ln>
            <a:solidFill>
              <a:schemeClr val="bg1"/>
            </a:solidFill>
          </a:ln>
        </p:spPr>
        <p:txBody>
          <a:bodyPr spcFirstLastPara="1" wrap="square" lIns="91425" tIns="91425" rIns="91425" bIns="91425" anchor="t" anchorCtr="0">
            <a:spAutoFit/>
          </a:bodyPr>
          <a:lstStyle/>
          <a:p>
            <a:pPr marL="0" lvl="0" indent="0" algn="l" rtl="0">
              <a:lnSpc>
                <a:spcPct val="107916"/>
              </a:lnSpc>
              <a:spcBef>
                <a:spcPts val="0"/>
              </a:spcBef>
              <a:spcAft>
                <a:spcPts val="0"/>
              </a:spcAft>
              <a:buClr>
                <a:schemeClr val="dk1"/>
              </a:buClr>
              <a:buSzPts val="1100"/>
              <a:buFont typeface="Arial"/>
              <a:buNone/>
            </a:pPr>
            <a:r>
              <a:rPr lang="en-GB" sz="800" b="1" dirty="0">
                <a:solidFill>
                  <a:schemeClr val="dk1"/>
                </a:solidFill>
                <a:latin typeface="Handlee"/>
                <a:ea typeface="Handlee"/>
                <a:cs typeface="Handlee"/>
                <a:sym typeface="Handlee"/>
              </a:rPr>
              <a:t>History and Geography:</a:t>
            </a:r>
            <a:endParaRPr lang="en-US" sz="800" b="1" dirty="0">
              <a:solidFill>
                <a:schemeClr val="dk1"/>
              </a:solidFill>
              <a:latin typeface="Handlee"/>
              <a:ea typeface="Handlee"/>
              <a:cs typeface="Handlee"/>
            </a:endParaRPr>
          </a:p>
          <a:p>
            <a:pPr marL="0" lvl="0" indent="0" algn="l" rtl="0">
              <a:lnSpc>
                <a:spcPct val="107916"/>
              </a:lnSpc>
              <a:spcBef>
                <a:spcPts val="0"/>
              </a:spcBef>
              <a:spcAft>
                <a:spcPts val="0"/>
              </a:spcAft>
              <a:buClr>
                <a:schemeClr val="dk1"/>
              </a:buClr>
              <a:buSzPts val="1100"/>
              <a:buFont typeface="Arial"/>
              <a:buNone/>
            </a:pPr>
            <a:endParaRPr lang="en-GB" sz="800" dirty="0">
              <a:solidFill>
                <a:schemeClr val="dk1"/>
              </a:solidFill>
              <a:latin typeface="Handlee"/>
              <a:ea typeface="Handlee"/>
              <a:cs typeface="Handlee"/>
              <a:sym typeface="Handlee"/>
            </a:endParaRPr>
          </a:p>
          <a:p>
            <a:pPr algn="just">
              <a:buClr>
                <a:schemeClr val="dk1"/>
              </a:buClr>
              <a:buSzPts val="1100"/>
            </a:pPr>
            <a:r>
              <a:rPr lang="en-GB" sz="800" dirty="0">
                <a:solidFill>
                  <a:schemeClr val="dk1"/>
                </a:solidFill>
                <a:latin typeface="Handlee"/>
                <a:ea typeface="Handlee"/>
                <a:cs typeface="Handlee"/>
                <a:sym typeface="Handlee"/>
              </a:rPr>
              <a:t>As geographers, we will explore settlements and land use, learning about the different types of settlements and how land is used for a variety of purposes. We will investigate villages, towns and cities, and examine how physical and human features influence where people choose to live. </a:t>
            </a:r>
          </a:p>
          <a:p>
            <a:pPr algn="just">
              <a:buClr>
                <a:schemeClr val="dk1"/>
              </a:buClr>
              <a:buSzPts val="1100"/>
            </a:pPr>
            <a:r>
              <a:rPr lang="en-GB" sz="800" dirty="0">
                <a:solidFill>
                  <a:schemeClr val="dk1"/>
                </a:solidFill>
                <a:latin typeface="Handlee"/>
                <a:ea typeface="Handlee"/>
                <a:cs typeface="Handlee"/>
                <a:sym typeface="Handlee"/>
              </a:rPr>
              <a:t>As historians, we will explore the Anglo-Saxons, discovering when and why they came to Britain and the impact they had on life in early England. The children will learn about Anglo-Saxon homes, food, clothing, beliefs and daily life, as well as the roles of different people within Anglo-Saxon society. </a:t>
            </a:r>
          </a:p>
        </p:txBody>
      </p:sp>
      <p:sp>
        <p:nvSpPr>
          <p:cNvPr id="60" name="Google Shape;60;p13"/>
          <p:cNvSpPr txBox="1"/>
          <p:nvPr/>
        </p:nvSpPr>
        <p:spPr>
          <a:xfrm flipH="1">
            <a:off x="6031470" y="1976199"/>
            <a:ext cx="2956529" cy="1169521"/>
          </a:xfrm>
          <a:prstGeom prst="rect">
            <a:avLst/>
          </a:prstGeom>
          <a:noFill/>
          <a:ln w="19050" cap="flat" cmpd="sng">
            <a:solidFill>
              <a:srgbClr val="FA3CAD"/>
            </a:solidFill>
            <a:prstDash val="solid"/>
            <a:round/>
            <a:headEnd type="none" w="sm" len="sm"/>
            <a:tailEnd type="none" w="sm" len="sm"/>
          </a:ln>
        </p:spPr>
        <p:txBody>
          <a:bodyPr spcFirstLastPara="1" wrap="square" lIns="91425" tIns="91425" rIns="91425" bIns="91425" anchor="t" anchorCtr="0">
            <a:spAutoFit/>
          </a:bodyPr>
          <a:lstStyle/>
          <a:p>
            <a:pPr marL="0" lvl="0" indent="0" algn="just" rtl="0">
              <a:spcBef>
                <a:spcPts val="0"/>
              </a:spcBef>
              <a:spcAft>
                <a:spcPts val="0"/>
              </a:spcAft>
              <a:buNone/>
            </a:pPr>
            <a:r>
              <a:rPr lang="en-GB" sz="800" b="1" dirty="0">
                <a:solidFill>
                  <a:schemeClr val="dk1"/>
                </a:solidFill>
                <a:latin typeface="Handlee"/>
                <a:ea typeface="Handlee"/>
                <a:cs typeface="Handlee"/>
                <a:sym typeface="Handlee"/>
              </a:rPr>
              <a:t>RHE:</a:t>
            </a:r>
          </a:p>
          <a:p>
            <a:pPr marL="0" lvl="0" indent="0" algn="just" rtl="0">
              <a:spcBef>
                <a:spcPts val="0"/>
              </a:spcBef>
              <a:spcAft>
                <a:spcPts val="0"/>
              </a:spcAft>
              <a:buNone/>
            </a:pPr>
            <a:r>
              <a:rPr lang="en-GB" sz="800" dirty="0">
                <a:solidFill>
                  <a:schemeClr val="dk1"/>
                </a:solidFill>
                <a:latin typeface="Handlee"/>
                <a:ea typeface="Handlee"/>
                <a:cs typeface="Handlee"/>
                <a:sym typeface="Handlee"/>
              </a:rPr>
              <a:t>This term, our learning in RHE will focus on understanding and managing emotions. Children will learn to recognise a range of feelings in themselves and others, develop strategies for managing difficult emotions, and understand the importance of talking about how they feel. They will explore how emotions can affect behaviour, build resilience, and learn ways to maintain positive mental wellbeing and healthy relationships.</a:t>
            </a:r>
          </a:p>
        </p:txBody>
      </p:sp>
      <p:sp>
        <p:nvSpPr>
          <p:cNvPr id="61" name="Google Shape;61;p13"/>
          <p:cNvSpPr txBox="1"/>
          <p:nvPr/>
        </p:nvSpPr>
        <p:spPr>
          <a:xfrm>
            <a:off x="78112" y="3594773"/>
            <a:ext cx="2956529" cy="1548727"/>
          </a:xfrm>
          <a:prstGeom prst="rect">
            <a:avLst/>
          </a:prstGeom>
          <a:noFill/>
          <a:ln w="19050">
            <a:noFill/>
          </a:ln>
        </p:spPr>
        <p:txBody>
          <a:bodyPr spcFirstLastPara="1" wrap="square" lIns="91425" tIns="91425" rIns="91425" bIns="91425" anchor="t" anchorCtr="0">
            <a:spAutoFit/>
          </a:bodyPr>
          <a:lstStyle/>
          <a:p>
            <a:pPr lvl="0" algn="just">
              <a:lnSpc>
                <a:spcPct val="107916"/>
              </a:lnSpc>
              <a:buClr>
                <a:schemeClr val="dk1"/>
              </a:buClr>
              <a:buSzPts val="1100"/>
            </a:pPr>
            <a:r>
              <a:rPr lang="en-GB" sz="800" b="1" dirty="0">
                <a:solidFill>
                  <a:schemeClr val="dk1"/>
                </a:solidFill>
                <a:latin typeface="Handlee"/>
                <a:ea typeface="Handlee"/>
                <a:cs typeface="Handlee"/>
                <a:sym typeface="Handlee"/>
              </a:rPr>
              <a:t>English:</a:t>
            </a:r>
          </a:p>
          <a:p>
            <a:pPr algn="just">
              <a:buClr>
                <a:schemeClr val="dk1"/>
              </a:buClr>
              <a:buSzPts val="1100"/>
            </a:pPr>
            <a:r>
              <a:rPr lang="en-GB" sz="800" dirty="0">
                <a:solidFill>
                  <a:schemeClr val="dk1"/>
                </a:solidFill>
                <a:latin typeface="Handlee"/>
                <a:ea typeface="Handlee"/>
                <a:cs typeface="Handlee"/>
                <a:sym typeface="Handlee"/>
              </a:rPr>
              <a:t>As writers, our learning will be underpinned by the purpose of writing ‘to entertain’. We will immerse ourselves into a variety of different texts as well a short films with a narrative as our main writing outcome. We will develop our understanding of how a narrative text is written using five main elements which define the story: plot, setting, character, conflict, and theme. For our first writing unit we will be exploring the film ‘Paperman’ a short Disney romantic comedy as our stimulus. In class, we will be using our DERIC reading skills to retrieve information and answer questions related to our book ‘Beowulf’.</a:t>
            </a:r>
            <a:endParaRPr lang="en-GB" sz="800" dirty="0">
              <a:solidFill>
                <a:schemeClr val="dk1"/>
              </a:solidFill>
            </a:endParaRPr>
          </a:p>
        </p:txBody>
      </p:sp>
      <p:sp>
        <p:nvSpPr>
          <p:cNvPr id="62" name="Google Shape;62;p13"/>
          <p:cNvSpPr txBox="1"/>
          <p:nvPr/>
        </p:nvSpPr>
        <p:spPr>
          <a:xfrm>
            <a:off x="3309446" y="1518576"/>
            <a:ext cx="2519623" cy="1567538"/>
          </a:xfrm>
          <a:prstGeom prst="rect">
            <a:avLst/>
          </a:prstGeom>
          <a:solidFill>
            <a:schemeClr val="accent6">
              <a:lumMod val="20000"/>
              <a:lumOff val="80000"/>
            </a:schemeClr>
          </a:solidFill>
          <a:ln w="28575" cap="flat" cmpd="sng">
            <a:solidFill>
              <a:srgbClr val="FA3CAD"/>
            </a:solidFill>
            <a:prstDash val="solid"/>
            <a:round/>
            <a:headEnd type="none" w="sm" len="sm"/>
            <a:tailEnd type="none" w="sm" len="sm"/>
          </a:ln>
        </p:spPr>
        <p:txBody>
          <a:bodyPr spcFirstLastPara="1" wrap="square" lIns="91425" tIns="91425" rIns="91425" bIns="91425" anchor="t" anchorCtr="0">
            <a:noAutofit/>
          </a:bodyPr>
          <a:lstStyle/>
          <a:p>
            <a:pPr algn="ctr"/>
            <a:endParaRPr lang="en-GB" sz="1000" b="1" dirty="0">
              <a:latin typeface="Handlee"/>
              <a:ea typeface="Handlee"/>
              <a:cs typeface="Handlee"/>
              <a:sym typeface="Handlee"/>
            </a:endParaRPr>
          </a:p>
          <a:p>
            <a:pPr algn="ctr"/>
            <a:endParaRPr lang="en-GB" sz="1000" b="1" dirty="0">
              <a:latin typeface="Handlee"/>
              <a:ea typeface="Handlee"/>
              <a:cs typeface="Handlee"/>
              <a:sym typeface="Handlee"/>
            </a:endParaRPr>
          </a:p>
          <a:p>
            <a:pPr algn="ctr"/>
            <a:endParaRPr lang="en-GB" sz="1000" b="1" dirty="0">
              <a:latin typeface="Handlee"/>
              <a:ea typeface="Handlee"/>
              <a:cs typeface="Handlee"/>
              <a:sym typeface="Handlee"/>
            </a:endParaRPr>
          </a:p>
          <a:p>
            <a:pPr algn="ctr"/>
            <a:r>
              <a:rPr lang="en-GB" sz="1000" b="1" dirty="0">
                <a:latin typeface="Handlee"/>
                <a:ea typeface="Handlee"/>
                <a:cs typeface="Handlee"/>
                <a:sym typeface="Handlee"/>
              </a:rPr>
              <a:t>                                                 </a:t>
            </a:r>
            <a:r>
              <a:rPr lang="en-GB" sz="1000" b="1" dirty="0" err="1">
                <a:latin typeface="Handlee"/>
                <a:ea typeface="Handlee"/>
                <a:cs typeface="Handlee"/>
                <a:sym typeface="Handlee"/>
              </a:rPr>
              <a:t>Bantham</a:t>
            </a:r>
            <a:endParaRPr lang="en-US" sz="1000" b="1" dirty="0">
              <a:latin typeface="Handlee"/>
              <a:ea typeface="Handlee"/>
              <a:cs typeface="Handlee"/>
            </a:endParaRPr>
          </a:p>
          <a:p>
            <a:pPr algn="ctr"/>
            <a:r>
              <a:rPr lang="en-GB" sz="1000" b="1" dirty="0">
                <a:latin typeface="Handlee"/>
                <a:ea typeface="Handlee"/>
                <a:cs typeface="Handlee"/>
                <a:sym typeface="Handlee"/>
              </a:rPr>
              <a:t>                                              Year 5 &amp; 6</a:t>
            </a:r>
            <a:endParaRPr sz="1000" b="1" dirty="0">
              <a:latin typeface="Handlee"/>
              <a:ea typeface="Handlee"/>
              <a:cs typeface="Handlee"/>
            </a:endParaRPr>
          </a:p>
          <a:p>
            <a:pPr algn="ctr"/>
            <a:r>
              <a:rPr lang="en-GB" sz="1000" b="1" dirty="0">
                <a:latin typeface="Handlee"/>
                <a:ea typeface="Handlee"/>
                <a:cs typeface="Handlee"/>
                <a:sym typeface="Handlee"/>
              </a:rPr>
              <a:t>                                               Autumn 2026</a:t>
            </a:r>
            <a:endParaRPr lang="en-GB" sz="1000" b="1" dirty="0">
              <a:latin typeface="Handlee"/>
              <a:ea typeface="Handlee"/>
              <a:cs typeface="Handlee"/>
            </a:endParaRPr>
          </a:p>
          <a:p>
            <a:pPr algn="ctr"/>
            <a:endParaRPr lang="en-GB" sz="1000" b="1" dirty="0">
              <a:latin typeface="Handlee"/>
              <a:ea typeface="Handlee"/>
              <a:cs typeface="Handlee"/>
            </a:endParaRPr>
          </a:p>
          <a:p>
            <a:pPr algn="ctr"/>
            <a:endParaRPr lang="en-GB" b="1" dirty="0">
              <a:latin typeface="Handlee"/>
              <a:ea typeface="Handlee"/>
              <a:cs typeface="Handlee"/>
            </a:endParaRPr>
          </a:p>
          <a:p>
            <a:pPr algn="ctr"/>
            <a:endParaRPr lang="en-GB" b="1" dirty="0">
              <a:latin typeface="Handlee"/>
              <a:ea typeface="Handlee"/>
              <a:cs typeface="Handlee"/>
            </a:endParaRPr>
          </a:p>
        </p:txBody>
      </p:sp>
      <p:sp>
        <p:nvSpPr>
          <p:cNvPr id="2" name="Google Shape;60;p13">
            <a:extLst>
              <a:ext uri="{FF2B5EF4-FFF2-40B4-BE49-F238E27FC236}">
                <a16:creationId xmlns:a16="http://schemas.microsoft.com/office/drawing/2014/main" id="{929BB3B3-6C55-6CD1-976D-BEB1E8E190CF}"/>
              </a:ext>
            </a:extLst>
          </p:cNvPr>
          <p:cNvSpPr txBox="1"/>
          <p:nvPr/>
        </p:nvSpPr>
        <p:spPr>
          <a:xfrm flipH="1">
            <a:off x="71167" y="2638095"/>
            <a:ext cx="2925346" cy="1046410"/>
          </a:xfrm>
          <a:prstGeom prst="rect">
            <a:avLst/>
          </a:prstGeom>
          <a:noFill/>
          <a:ln w="19050" cap="flat" cmpd="sng">
            <a:solidFill>
              <a:schemeClr val="bg1"/>
            </a:solidFill>
            <a:prstDash val="solid"/>
            <a:round/>
            <a:headEnd type="none" w="sm" len="sm"/>
            <a:tailEnd type="none" w="sm" len="sm"/>
          </a:ln>
        </p:spPr>
        <p:txBody>
          <a:bodyPr spcFirstLastPara="1" wrap="square" lIns="91425" tIns="91425" rIns="91425" bIns="91425" anchor="t" anchorCtr="0">
            <a:spAutoFit/>
          </a:bodyPr>
          <a:lstStyle/>
          <a:p>
            <a:pPr marL="0" lvl="0" indent="0" algn="just" rtl="0">
              <a:spcBef>
                <a:spcPts val="0"/>
              </a:spcBef>
              <a:spcAft>
                <a:spcPts val="0"/>
              </a:spcAft>
              <a:buNone/>
            </a:pPr>
            <a:r>
              <a:rPr lang="en-GB" sz="800" b="1" dirty="0">
                <a:solidFill>
                  <a:schemeClr val="dk1"/>
                </a:solidFill>
                <a:latin typeface="Handlee"/>
                <a:ea typeface="Handlee"/>
                <a:cs typeface="Handlee"/>
              </a:rPr>
              <a:t>French</a:t>
            </a:r>
          </a:p>
          <a:p>
            <a:pPr algn="just">
              <a:buClr>
                <a:schemeClr val="dk1"/>
              </a:buClr>
              <a:buSzPts val="1100"/>
            </a:pPr>
            <a:r>
              <a:rPr lang="en-GB" sz="800" dirty="0">
                <a:solidFill>
                  <a:schemeClr val="dk1"/>
                </a:solidFill>
                <a:latin typeface="Handlee"/>
                <a:ea typeface="Handlee"/>
                <a:cs typeface="Handlee"/>
                <a:sym typeface="Handlee"/>
              </a:rPr>
              <a:t>As linguists, the children will build their confidence in speaking, listening, reading and writing French. They will learn and practise key everyday vocabulary, including words and phrases related to school life. Through songs, games and conversations, pupils will develop their communication skills and gain a greater understanding of French language and culture.</a:t>
            </a:r>
            <a:endParaRPr lang="en-GB" sz="800" dirty="0">
              <a:solidFill>
                <a:schemeClr val="dk1"/>
              </a:solidFill>
              <a:latin typeface="Handlee"/>
              <a:ea typeface="Handlee"/>
            </a:endParaRPr>
          </a:p>
        </p:txBody>
      </p:sp>
      <p:sp>
        <p:nvSpPr>
          <p:cNvPr id="59" name="Google Shape;59;p13"/>
          <p:cNvSpPr txBox="1"/>
          <p:nvPr/>
        </p:nvSpPr>
        <p:spPr>
          <a:xfrm>
            <a:off x="78112" y="1638896"/>
            <a:ext cx="2911457" cy="1046410"/>
          </a:xfrm>
          <a:prstGeom prst="rect">
            <a:avLst/>
          </a:prstGeom>
          <a:noFill/>
          <a:ln w="19050" cap="flat" cmpd="sng">
            <a:solidFill>
              <a:srgbClr val="FA3CAD"/>
            </a:solidFill>
            <a:prstDash val="solid"/>
            <a:round/>
            <a:headEnd type="none" w="sm" len="sm"/>
            <a:tailEnd type="none" w="sm" len="sm"/>
          </a:ln>
        </p:spPr>
        <p:txBody>
          <a:bodyPr spcFirstLastPara="1" wrap="square" lIns="91425" tIns="91425" rIns="91425" bIns="91425" anchor="t" anchorCtr="0">
            <a:spAutoFit/>
          </a:bodyPr>
          <a:lstStyle/>
          <a:p>
            <a:pPr marL="0" lvl="0" indent="0" algn="just" rtl="0">
              <a:spcBef>
                <a:spcPts val="0"/>
              </a:spcBef>
              <a:spcAft>
                <a:spcPts val="0"/>
              </a:spcAft>
              <a:buClr>
                <a:schemeClr val="dk1"/>
              </a:buClr>
              <a:buSzPts val="1100"/>
              <a:buFont typeface="Arial"/>
              <a:buNone/>
            </a:pPr>
            <a:r>
              <a:rPr lang="en-GB" sz="800" b="1" dirty="0">
                <a:solidFill>
                  <a:schemeClr val="dk1"/>
                </a:solidFill>
                <a:latin typeface="Handlee"/>
                <a:ea typeface="Handlee"/>
                <a:cs typeface="Handlee"/>
                <a:sym typeface="Handlee"/>
              </a:rPr>
              <a:t>Music: </a:t>
            </a:r>
          </a:p>
          <a:p>
            <a:pPr algn="just">
              <a:buClr>
                <a:schemeClr val="dk1"/>
              </a:buClr>
              <a:buSzPts val="1100"/>
            </a:pPr>
            <a:r>
              <a:rPr lang="en-GB" sz="800" dirty="0">
                <a:solidFill>
                  <a:schemeClr val="dk1"/>
                </a:solidFill>
                <a:latin typeface="Handlee"/>
                <a:ea typeface="Handlee"/>
                <a:cs typeface="Handlee"/>
                <a:sym typeface="Handlee"/>
              </a:rPr>
              <a:t>As musicians the children will develop their musical skills through singing, playing, composing and performing. They will learn how songs are created, write simple lyrics, and create their own music using just three notes. Through these activities, pupils will build confidence, creativity and teamwork while developing their understanding of rhythm, pitch and musical notation.</a:t>
            </a:r>
            <a:endParaRPr lang="en-GB" sz="800" dirty="0">
              <a:solidFill>
                <a:schemeClr val="dk1"/>
              </a:solidFill>
              <a:latin typeface="Handlee"/>
              <a:ea typeface="Handlee"/>
            </a:endParaRPr>
          </a:p>
        </p:txBody>
      </p:sp>
      <p:pic>
        <p:nvPicPr>
          <p:cNvPr id="3" name="Picture 2" descr="Martin Bush All paintings SOLD Well There are more to add!">
            <a:extLst>
              <a:ext uri="{FF2B5EF4-FFF2-40B4-BE49-F238E27FC236}">
                <a16:creationId xmlns:a16="http://schemas.microsoft.com/office/drawing/2014/main" id="{6E6CCDEC-8FEF-A30A-A4D8-A8CDFD3DB4C3}"/>
              </a:ext>
            </a:extLst>
          </p:cNvPr>
          <p:cNvPicPr>
            <a:picLocks noChangeAspect="1"/>
          </p:cNvPicPr>
          <p:nvPr/>
        </p:nvPicPr>
        <p:blipFill>
          <a:blip r:embed="rId3"/>
          <a:stretch>
            <a:fillRect/>
          </a:stretch>
        </p:blipFill>
        <p:spPr>
          <a:xfrm>
            <a:off x="3357128" y="1638896"/>
            <a:ext cx="1307033" cy="1307033"/>
          </a:xfrm>
          <a:prstGeom prst="rect">
            <a:avLst/>
          </a:prstGeom>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F5B4D81F31A92489B42BFA172203B2E" ma:contentTypeVersion="21" ma:contentTypeDescription="Create a new document." ma:contentTypeScope="" ma:versionID="7aad9d34d7e04ff1676031edb33ea00c">
  <xsd:schema xmlns:xsd="http://www.w3.org/2001/XMLSchema" xmlns:xs="http://www.w3.org/2001/XMLSchema" xmlns:p="http://schemas.microsoft.com/office/2006/metadata/properties" xmlns:ns2="f9138d25-0e71-4cf7-be13-8f60befdd0a3" xmlns:ns3="3164481f-8d36-436d-ad51-ca4db39e19cb" targetNamespace="http://schemas.microsoft.com/office/2006/metadata/properties" ma:root="true" ma:fieldsID="3645460c95bdf7a26e5ff259ff4eefcd" ns2:_="" ns3:_="">
    <xsd:import namespace="f9138d25-0e71-4cf7-be13-8f60befdd0a3"/>
    <xsd:import namespace="3164481f-8d36-436d-ad51-ca4db39e19c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element ref="ns2:MediaServiceLocation" minOccurs="0"/>
                <xsd:element ref="ns2:Fivefinebeeslesson124_x002e_02_x002e_23" minOccurs="0"/>
                <xsd:element ref="ns2:MediaServiceObjectDetectorVersions" minOccurs="0"/>
                <xsd:element ref="ns2:MediaServiceSearchProperties" minOccurs="0"/>
                <xsd:element ref="ns2:Questionsareonlyonfirst6pagessoyourchoicewhethertoprintallpagesoronlytheonesthequestionsarebasedon_x002e_"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9138d25-0e71-4cf7-be13-8f60befdd0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6116a13-b46f-46dc-8abc-6f1f283a2794"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Fivefinebeeslesson124_x002e_02_x002e_23" ma:index="23" nillable="true" ma:displayName="Five fine bees lesson 1 24.02.23" ma:description="Children moved creatively to the music as insects , changing how they move according to the mood of the music" ma:format="Dropdown" ma:internalName="Fivefinebeeslesson124_x002e_02_x002e_23">
      <xsd:simpleType>
        <xsd:restriction base="dms:Text">
          <xsd:maxLength value="255"/>
        </xsd:restrictio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Questionsareonlyonfirst6pagessoyourchoicewhethertoprintallpagesoronlytheonesthequestionsarebasedon_x002e_" ma:index="26" nillable="true" ma:displayName="Questions are only on first 6 pages so your choice whether to print all pages or only the ones the questions are based on." ma:format="Dropdown" ma:internalName="Questionsareonlyonfirst6pagessoyourchoicewhethertoprintallpagesoronlytheonesthequestionsarebasedon_x002e_">
      <xsd:simpleType>
        <xsd:restriction base="dms:Text">
          <xsd:maxLength value="255"/>
        </xsd:restrictio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164481f-8d36-436d-ad51-ca4db39e19c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75f321b6-44a9-46c2-ba3a-6b736609b4a5}" ma:internalName="TaxCatchAll" ma:showField="CatchAllData" ma:web="3164481f-8d36-436d-ad51-ca4db39e19c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3164481f-8d36-436d-ad51-ca4db39e19cb" xsi:nil="true"/>
    <lcf76f155ced4ddcb4097134ff3c332f xmlns="f9138d25-0e71-4cf7-be13-8f60befdd0a3">
      <Terms xmlns="http://schemas.microsoft.com/office/infopath/2007/PartnerControls"/>
    </lcf76f155ced4ddcb4097134ff3c332f>
    <SharedWithUsers xmlns="3164481f-8d36-436d-ad51-ca4db39e19cb">
      <UserInfo>
        <DisplayName>Annette Andrews</DisplayName>
        <AccountId>13</AccountId>
        <AccountType/>
      </UserInfo>
      <UserInfo>
        <DisplayName>West Alvington Admin</DisplayName>
        <AccountId>121</AccountId>
        <AccountType/>
      </UserInfo>
    </SharedWithUsers>
    <MediaLengthInSeconds xmlns="f9138d25-0e71-4cf7-be13-8f60befdd0a3" xsi:nil="true"/>
    <Fivefinebeeslesson124_x002e_02_x002e_23 xmlns="f9138d25-0e71-4cf7-be13-8f60befdd0a3" xsi:nil="true"/>
    <Questionsareonlyonfirst6pagessoyourchoicewhethertoprintallpagesoronlytheonesthequestionsarebasedon_x002e_ xmlns="f9138d25-0e71-4cf7-be13-8f60befdd0a3" xsi:nil="true"/>
  </documentManagement>
</p:properties>
</file>

<file path=customXml/itemProps1.xml><?xml version="1.0" encoding="utf-8"?>
<ds:datastoreItem xmlns:ds="http://schemas.openxmlformats.org/officeDocument/2006/customXml" ds:itemID="{3CA25A3A-E815-4E39-89BD-6E3D1238814C}">
  <ds:schemaRefs>
    <ds:schemaRef ds:uri="http://schemas.microsoft.com/sharepoint/v3/contenttype/forms"/>
  </ds:schemaRefs>
</ds:datastoreItem>
</file>

<file path=customXml/itemProps2.xml><?xml version="1.0" encoding="utf-8"?>
<ds:datastoreItem xmlns:ds="http://schemas.openxmlformats.org/officeDocument/2006/customXml" ds:itemID="{96A54CF0-496B-42A5-8CF7-8E88DE0C5DFC}"/>
</file>

<file path=customXml/itemProps3.xml><?xml version="1.0" encoding="utf-8"?>
<ds:datastoreItem xmlns:ds="http://schemas.openxmlformats.org/officeDocument/2006/customXml" ds:itemID="{46A21DF8-271B-4D70-8782-D30214AD2612}">
  <ds:schemaRefs>
    <ds:schemaRef ds:uri="http://purl.org/dc/dcmitype/"/>
    <ds:schemaRef ds:uri="http://schemas.microsoft.com/office/infopath/2007/PartnerControls"/>
    <ds:schemaRef ds:uri="http://schemas.openxmlformats.org/package/2006/metadata/core-properties"/>
    <ds:schemaRef ds:uri="3164481f-8d36-436d-ad51-ca4db39e19cb"/>
    <ds:schemaRef ds:uri="http://schemas.microsoft.com/office/2006/documentManagement/types"/>
    <ds:schemaRef ds:uri="http://purl.org/dc/elements/1.1/"/>
    <ds:schemaRef ds:uri="f9138d25-0e71-4cf7-be13-8f60befdd0a3"/>
    <ds:schemaRef ds:uri="http://www.w3.org/XML/1998/namespace"/>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2356</TotalTime>
  <Words>858</Words>
  <Application>Microsoft Office PowerPoint</Application>
  <PresentationFormat>On-screen Show (16:9)</PresentationFormat>
  <Paragraphs>35</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Handlee</vt:lpstr>
      <vt:lpstr>Arial</vt:lpstr>
      <vt:lpstr>Simple Light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Laura Cose</dc:creator>
  <cp:lastModifiedBy>Emma Peppiatt</cp:lastModifiedBy>
  <cp:revision>95</cp:revision>
  <dcterms:modified xsi:type="dcterms:W3CDTF">2026-09-11T11:18:00Z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0x010100BF5B4D81F31A92489B42BFA172203B2E</vt:lpwstr>
  </property>
  <property fmtid="{D5CDD505-2E9C-101B-9397-08002B2CF9AE}" pid="3" name="MediaServiceImageTags">
    <vt:lpwstr/>
  </property>
  <property fmtid="{D5CDD505-2E9C-101B-9397-08002B2CF9AE}" pid="4" name="Order">
    <vt:r8>1741500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