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6"/>
  </p:notesMasterIdLst>
  <p:sldIdLst>
    <p:sldId id="256" r:id="rId5"/>
  </p:sldIdLst>
  <p:sldSz cx="9144000" cy="5143500" type="screen16x9"/>
  <p:notesSz cx="6858000" cy="9144000"/>
  <p:embeddedFontLst>
    <p:embeddedFont>
      <p:font typeface="Dreaming Outloud Pro" panose="03050502040302030504" pitchFamily="66" charset="0"/>
      <p:regular r:id="rId7"/>
      <p: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F7E5"/>
    <a:srgbClr val="F6EA9D"/>
    <a:srgbClr val="FFB0EE"/>
    <a:srgbClr val="F9E800"/>
    <a:srgbClr val="F600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B1CA29-8FE9-3FA0-B925-A34E562D208C}" v="42" dt="2026-08-30T11:41:49.145"/>
    <p1510:client id="{BDD64509-99DD-91A5-ED56-ADE702342C80}" v="18" dt="2026-08-30T11:38:43.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8" d="100"/>
          <a:sy n="98" d="100"/>
        </p:scale>
        <p:origin x="1018" y="1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42000">
              <a:srgbClr val="DEE9FD"/>
            </a:gs>
            <a:gs pos="11988">
              <a:srgbClr val="EAF1FD">
                <a:alpha val="14000"/>
                <a:lumMod val="54887"/>
                <a:lumOff val="45113"/>
              </a:srgbClr>
            </a:gs>
            <a:gs pos="11988">
              <a:srgbClr val="EAF1F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3"/>
        <p:cNvGrpSpPr/>
        <p:nvPr/>
      </p:nvGrpSpPr>
      <p:grpSpPr>
        <a:xfrm>
          <a:off x="0" y="0"/>
          <a:ext cx="0" cy="0"/>
          <a:chOff x="0" y="0"/>
          <a:chExt cx="0" cy="0"/>
        </a:xfrm>
      </p:grpSpPr>
      <p:sp>
        <p:nvSpPr>
          <p:cNvPr id="54" name="Google Shape;54;p13"/>
          <p:cNvSpPr txBox="1"/>
          <p:nvPr/>
        </p:nvSpPr>
        <p:spPr>
          <a:xfrm>
            <a:off x="5910673" y="-41100"/>
            <a:ext cx="3108900" cy="2277516"/>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u="sng" dirty="0">
                <a:solidFill>
                  <a:schemeClr val="dk1"/>
                </a:solidFill>
                <a:latin typeface="Dreaming Outloud Pro" panose="03050502040302030504" pitchFamily="66" charset="0"/>
                <a:ea typeface="Handlee"/>
                <a:cs typeface="Dreaming Outloud Pro" panose="03050502040302030504" pitchFamily="66" charset="0"/>
                <a:sym typeface="Handlee"/>
              </a:rPr>
              <a:t>Science:</a:t>
            </a:r>
          </a:p>
          <a:p>
            <a:pPr algn="just"/>
            <a:r>
              <a:rPr lang="en-GB" sz="800" dirty="0">
                <a:solidFill>
                  <a:schemeClr val="dk1"/>
                </a:solidFill>
                <a:latin typeface="Dreaming Outloud Pro"/>
                <a:cs typeface="Dreaming Outloud Pro"/>
              </a:rPr>
              <a:t>As Scientists, Year 4 will learn about Changing states. Here they will learn about solids, liquids and gases, and how materials can change state through heating and cooling.</a:t>
            </a:r>
            <a:endParaRPr lang="en-GB" dirty="0">
              <a:solidFill>
                <a:schemeClr val="dk1"/>
              </a:solidFill>
              <a:latin typeface="Dreaming Outloud Pro"/>
              <a:cs typeface="Dreaming Outloud Pro"/>
            </a:endParaRPr>
          </a:p>
          <a:p>
            <a:pPr algn="just"/>
            <a:r>
              <a:rPr lang="en-GB" sz="800" dirty="0">
                <a:solidFill>
                  <a:schemeClr val="dk1"/>
                </a:solidFill>
                <a:latin typeface="Dreaming Outloud Pro"/>
                <a:cs typeface="Dreaming Outloud Pro"/>
              </a:rPr>
              <a:t>Year 5 will be studying forces, learning about gravity, friction, air resistance and water resistance. They will investigate how different forces act on objects, explore the effects of balanced and unbalanced forces, and learn how mechanisms such as levers, pulleys and gears can make work easier.</a:t>
            </a:r>
          </a:p>
          <a:p>
            <a:pPr algn="just"/>
            <a:r>
              <a:rPr lang="en-GB" sz="800" b="1" u="sng" dirty="0">
                <a:solidFill>
                  <a:schemeClr val="dk1"/>
                </a:solidFill>
                <a:latin typeface="Dreaming Outloud Pro"/>
                <a:ea typeface="Handlee"/>
                <a:cs typeface="Dreaming Outloud Pro"/>
                <a:sym typeface="Handlee"/>
              </a:rPr>
              <a:t>Maths:</a:t>
            </a:r>
            <a:endParaRPr lang="en-GB" dirty="0">
              <a:solidFill>
                <a:schemeClr val="dk1"/>
              </a:solidFill>
              <a:latin typeface="Dreaming Outloud Pro"/>
              <a:cs typeface="Dreaming Outloud Pro"/>
            </a:endParaRPr>
          </a:p>
          <a:p>
            <a:pPr algn="just"/>
            <a:r>
              <a:rPr lang="en-GB" sz="800" dirty="0">
                <a:solidFill>
                  <a:schemeClr val="dk1"/>
                </a:solidFill>
                <a:latin typeface="Dreaming Outloud Pro" panose="03050502040302030504" pitchFamily="66" charset="0"/>
                <a:ea typeface="Handlee"/>
                <a:cs typeface="Dreaming Outloud Pro" panose="03050502040302030504" pitchFamily="66" charset="0"/>
                <a:sym typeface="Handlee"/>
              </a:rPr>
              <a:t>As mathematicians, Year 4 will develop their understanding of place value, learning to read, write, compare and order numbers, as well as recognising the value of each digit in a number.</a:t>
            </a:r>
          </a:p>
          <a:p>
            <a:pPr algn="just"/>
            <a:r>
              <a:rPr lang="en-GB" sz="800" dirty="0">
                <a:solidFill>
                  <a:schemeClr val="dk1"/>
                </a:solidFill>
                <a:latin typeface="Dreaming Outloud Pro" panose="03050502040302030504" pitchFamily="66" charset="0"/>
                <a:ea typeface="Handlee"/>
                <a:cs typeface="Dreaming Outloud Pro" panose="03050502040302030504" pitchFamily="66" charset="0"/>
                <a:sym typeface="Handlee"/>
              </a:rPr>
              <a:t>Year 5 will build on this by working with larger numbers, developing their understanding of place value to at least 1,000,000, comparing and ordering numbers, rounding, and solving problems using their place value knowledge</a:t>
            </a:r>
            <a:r>
              <a:rPr lang="en-GB" sz="800" b="1" u="sng" dirty="0">
                <a:solidFill>
                  <a:schemeClr val="dk1"/>
                </a:solidFill>
                <a:latin typeface="Dreaming Outloud Pro" panose="03050502040302030504" pitchFamily="66" charset="0"/>
                <a:ea typeface="Handlee"/>
                <a:cs typeface="Dreaming Outloud Pro" panose="03050502040302030504" pitchFamily="66" charset="0"/>
                <a:sym typeface="Handlee"/>
              </a:rPr>
              <a:t>.</a:t>
            </a:r>
          </a:p>
        </p:txBody>
      </p:sp>
      <p:sp>
        <p:nvSpPr>
          <p:cNvPr id="55" name="Google Shape;55;p13"/>
          <p:cNvSpPr txBox="1"/>
          <p:nvPr/>
        </p:nvSpPr>
        <p:spPr>
          <a:xfrm>
            <a:off x="83198" y="1557783"/>
            <a:ext cx="2939386" cy="1723134"/>
          </a:xfrm>
          <a:prstGeom prst="rect">
            <a:avLst/>
          </a:prstGeom>
          <a:noFill/>
          <a:ln w="19050" cap="flat" cmpd="sng">
            <a:solidFill>
              <a:schemeClr val="accent6">
                <a:lumMod val="75000"/>
              </a:schemeClr>
            </a:solidFill>
            <a:prstDash val="solid"/>
            <a:round/>
            <a:headEnd type="none" w="sm" len="sm"/>
            <a:tailEnd type="none" w="sm" len="sm"/>
          </a:ln>
        </p:spPr>
        <p:txBody>
          <a:bodyPr spcFirstLastPara="1" wrap="square" lIns="91425" tIns="91425" rIns="91425" bIns="91425" anchor="t" anchorCtr="0">
            <a:spAutoFit/>
          </a:bodyPr>
          <a:lstStyle/>
          <a:p>
            <a:pPr marL="0" lvl="0" indent="0" algn="just" rtl="0">
              <a:lnSpc>
                <a:spcPct val="107916"/>
              </a:lnSpc>
              <a:spcBef>
                <a:spcPts val="0"/>
              </a:spcBef>
              <a:spcAft>
                <a:spcPts val="0"/>
              </a:spcAft>
              <a:buNone/>
            </a:pPr>
            <a:r>
              <a:rPr lang="en-GB" sz="800" b="1" u="sng" dirty="0">
                <a:solidFill>
                  <a:schemeClr val="dk1"/>
                </a:solidFill>
                <a:latin typeface="Dreaming Outloud Pro" panose="03050502040302030504" pitchFamily="66" charset="0"/>
                <a:ea typeface="Handlee"/>
                <a:cs typeface="Dreaming Outloud Pro" panose="03050502040302030504" pitchFamily="66" charset="0"/>
                <a:sym typeface="Handlee"/>
              </a:rPr>
              <a:t>RE:</a:t>
            </a:r>
            <a:endParaRPr sz="800" b="1" u="sng" dirty="0">
              <a:solidFill>
                <a:schemeClr val="dk1"/>
              </a:solidFill>
              <a:latin typeface="Dreaming Outloud Pro" panose="03050502040302030504" pitchFamily="66" charset="0"/>
              <a:ea typeface="Handlee"/>
              <a:cs typeface="Dreaming Outloud Pro" panose="03050502040302030504" pitchFamily="66" charset="0"/>
              <a:sym typeface="Handlee"/>
            </a:endParaRPr>
          </a:p>
          <a:p>
            <a:pPr algn="just"/>
            <a:r>
              <a:rPr lang="en-GB" sz="800" dirty="0">
                <a:solidFill>
                  <a:schemeClr val="dk1"/>
                </a:solidFill>
                <a:latin typeface="Dreaming Outloud Pro" panose="03050502040302030504" pitchFamily="66" charset="0"/>
                <a:ea typeface="Handlee"/>
                <a:cs typeface="Dreaming Outloud Pro" panose="03050502040302030504" pitchFamily="66" charset="0"/>
                <a:sym typeface="Handlee"/>
              </a:rPr>
              <a:t>To begin the term in RE, we will be learning about the Christian faith and exploring the question “What does it mean if Christians believe God is holy and loving?" During this unit, we will be reading stories from the Bible, from both the Old and New Testament, to explore ways in which Christians believe God is both holy and loving. We will also reflect on our own values and learn why it is important to respect people who hold different beliefs and worldviews.</a:t>
            </a:r>
          </a:p>
          <a:p>
            <a:pPr algn="just"/>
            <a:r>
              <a:rPr lang="en-GB" sz="800" b="1" u="sng" dirty="0">
                <a:solidFill>
                  <a:schemeClr val="dk1"/>
                </a:solidFill>
                <a:latin typeface="Dreaming Outloud Pro"/>
                <a:ea typeface="Handlee"/>
                <a:cs typeface="Dreaming Outloud Pro"/>
                <a:sym typeface="Handlee"/>
              </a:rPr>
              <a:t>Christian Distinctiveness:</a:t>
            </a:r>
            <a:endParaRPr sz="800" b="1" u="sng" dirty="0">
              <a:solidFill>
                <a:schemeClr val="dk1"/>
              </a:solidFill>
              <a:latin typeface="Dreaming Outloud Pro"/>
              <a:ea typeface="Handlee"/>
              <a:cs typeface="Dreaming Outloud Pro"/>
            </a:endParaRPr>
          </a:p>
          <a:p>
            <a:pPr algn="just">
              <a:spcAft>
                <a:spcPts val="375"/>
              </a:spcAft>
            </a:pPr>
            <a:r>
              <a:rPr lang="en-GB" sz="800" dirty="0">
                <a:solidFill>
                  <a:schemeClr val="dk1"/>
                </a:solidFill>
                <a:latin typeface="Dreaming Outloud Pro"/>
                <a:ea typeface="Handlee"/>
                <a:cs typeface="Dreaming Outloud Pro"/>
                <a:sym typeface="Handlee"/>
              </a:rPr>
              <a:t>We demonstrate our Christian Values through daily acts of collective worship, singing worship and family group  worship. </a:t>
            </a:r>
            <a:endParaRPr sz="800" dirty="0">
              <a:solidFill>
                <a:schemeClr val="dk1"/>
              </a:solidFill>
              <a:latin typeface="Dreaming Outloud Pro"/>
              <a:ea typeface="Handlee"/>
              <a:cs typeface="Dreaming Outloud Pro"/>
              <a:sym typeface="Handlee"/>
            </a:endParaRPr>
          </a:p>
        </p:txBody>
      </p:sp>
      <p:sp>
        <p:nvSpPr>
          <p:cNvPr id="56" name="Google Shape;56;p13"/>
          <p:cNvSpPr txBox="1"/>
          <p:nvPr/>
        </p:nvSpPr>
        <p:spPr>
          <a:xfrm>
            <a:off x="61575" y="-41100"/>
            <a:ext cx="3135900" cy="15981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en-GB" sz="800" b="1" u="sng" dirty="0">
                <a:solidFill>
                  <a:schemeClr val="dk1"/>
                </a:solidFill>
                <a:latin typeface="Dreaming Outloud Pro" panose="03050502040302030504" pitchFamily="66" charset="0"/>
                <a:ea typeface="Handlee"/>
                <a:cs typeface="Dreaming Outloud Pro" panose="03050502040302030504" pitchFamily="66" charset="0"/>
                <a:sym typeface="Handlee"/>
              </a:rPr>
              <a:t>PE:</a:t>
            </a:r>
          </a:p>
          <a:p>
            <a:pPr marL="0" lvl="0" indent="0" algn="l" rtl="0">
              <a:lnSpc>
                <a:spcPct val="107916"/>
              </a:lnSpc>
              <a:spcBef>
                <a:spcPts val="0"/>
              </a:spcBef>
              <a:spcAft>
                <a:spcPts val="0"/>
              </a:spcAft>
              <a:buClr>
                <a:schemeClr val="dk1"/>
              </a:buClr>
              <a:buSzPts val="1100"/>
              <a:buFont typeface="Arial"/>
              <a:buNone/>
            </a:pPr>
            <a:r>
              <a:rPr lang="en-US" sz="800" dirty="0">
                <a:solidFill>
                  <a:schemeClr val="dk1"/>
                </a:solidFill>
                <a:latin typeface="Dreaming Outloud Pro" panose="03050502040302030504" pitchFamily="66" charset="0"/>
                <a:ea typeface="Handlee"/>
                <a:cs typeface="Dreaming Outloud Pro" panose="03050502040302030504" pitchFamily="66" charset="0"/>
              </a:rPr>
              <a:t>This half term, we are welcoming in Devon Cricket to work with the children. Here the children will be developing their cricket skills by learning and practicing ket techniques such as batting, bowling, catching and fielding. They will also build their teamwork, communication and sportsmanship skills.</a:t>
            </a:r>
          </a:p>
          <a:p>
            <a:pPr marL="0" lvl="0" indent="0" algn="l" rtl="0">
              <a:spcBef>
                <a:spcPts val="0"/>
              </a:spcBef>
              <a:spcAft>
                <a:spcPts val="0"/>
              </a:spcAft>
              <a:buClr>
                <a:schemeClr val="dk1"/>
              </a:buClr>
              <a:buSzPts val="1100"/>
              <a:buFont typeface="Arial"/>
              <a:buNone/>
            </a:pPr>
            <a:r>
              <a:rPr lang="en-GB" sz="800" b="1" u="sng" dirty="0">
                <a:solidFill>
                  <a:schemeClr val="dk1"/>
                </a:solidFill>
                <a:latin typeface="Dreaming Outloud Pro" panose="03050502040302030504" pitchFamily="66" charset="0"/>
                <a:ea typeface="Handlee"/>
                <a:cs typeface="Dreaming Outloud Pro" panose="03050502040302030504" pitchFamily="66" charset="0"/>
                <a:sym typeface="Handlee"/>
              </a:rPr>
              <a:t>Forest School:</a:t>
            </a:r>
            <a:endParaRPr sz="800" b="1" u="sng" dirty="0">
              <a:solidFill>
                <a:schemeClr val="dk1"/>
              </a:solidFill>
              <a:latin typeface="Dreaming Outloud Pro" panose="03050502040302030504" pitchFamily="66" charset="0"/>
              <a:ea typeface="Handlee"/>
              <a:cs typeface="Dreaming Outloud Pro" panose="03050502040302030504" pitchFamily="66" charset="0"/>
            </a:endParaRPr>
          </a:p>
          <a:p>
            <a:pPr>
              <a:buClr>
                <a:schemeClr val="dk1"/>
              </a:buClr>
              <a:buSzPts val="1100"/>
            </a:pPr>
            <a:r>
              <a:rPr lang="en-GB" sz="800" dirty="0">
                <a:solidFill>
                  <a:schemeClr val="dk1"/>
                </a:solidFill>
                <a:latin typeface="Dreaming Outloud Pro" panose="03050502040302030504" pitchFamily="66" charset="0"/>
                <a:ea typeface="Handlee"/>
                <a:cs typeface="Dreaming Outloud Pro" panose="03050502040302030504" pitchFamily="66" charset="0"/>
                <a:sym typeface="Handlee"/>
              </a:rPr>
              <a:t>We are extremely fortunate to be able to access provision for outdoor learning. These sessions will take place on Tuesdays. </a:t>
            </a:r>
          </a:p>
          <a:p>
            <a:pPr>
              <a:buClr>
                <a:schemeClr val="dk1"/>
              </a:buClr>
              <a:buSzPts val="1100"/>
            </a:pPr>
            <a:r>
              <a:rPr lang="en-GB" sz="800" b="1" i="1" dirty="0">
                <a:solidFill>
                  <a:schemeClr val="dk1"/>
                </a:solidFill>
                <a:latin typeface="Dreaming Outloud Pro" panose="03050502040302030504" pitchFamily="66" charset="0"/>
                <a:ea typeface="Handlee"/>
                <a:cs typeface="Dreaming Outloud Pro" panose="03050502040302030504" pitchFamily="66" charset="0"/>
                <a:sym typeface="Handlee"/>
              </a:rPr>
              <a:t>Please ensure children come to school with appropriate clothing and footwear for these sessions. </a:t>
            </a:r>
            <a:endParaRPr sz="800" dirty="0">
              <a:solidFill>
                <a:schemeClr val="dk1"/>
              </a:solidFill>
              <a:latin typeface="Dreaming Outloud Pro" panose="03050502040302030504" pitchFamily="66" charset="0"/>
              <a:cs typeface="Dreaming Outloud Pro" panose="03050502040302030504" pitchFamily="66" charset="0"/>
            </a:endParaRPr>
          </a:p>
        </p:txBody>
      </p:sp>
      <p:sp>
        <p:nvSpPr>
          <p:cNvPr id="57" name="Google Shape;57;p13"/>
          <p:cNvSpPr txBox="1"/>
          <p:nvPr/>
        </p:nvSpPr>
        <p:spPr>
          <a:xfrm>
            <a:off x="3183975" y="41107"/>
            <a:ext cx="2697444" cy="2277516"/>
          </a:xfrm>
          <a:prstGeom prst="rect">
            <a:avLst/>
          </a:prstGeom>
          <a:noFill/>
          <a:ln w="19050" cap="flat" cmpd="sng">
            <a:solidFill>
              <a:srgbClr val="00B050"/>
            </a:solidFill>
            <a:prstDash val="solid"/>
            <a:round/>
            <a:headEnd type="none" w="sm" len="sm"/>
            <a:tailEnd type="none" w="sm" len="sm"/>
          </a:ln>
        </p:spPr>
        <p:txBody>
          <a:bodyPr spcFirstLastPara="1" wrap="square" lIns="91425" tIns="91425" rIns="91425" bIns="91425" anchor="t" anchorCtr="0">
            <a:spAutoFit/>
          </a:bodyPr>
          <a:lstStyle/>
          <a:p>
            <a:pPr algn="just"/>
            <a:r>
              <a:rPr lang="en-GB" sz="800" b="1" u="sng">
                <a:latin typeface="Dreaming Outloud Pro" panose="03050502040302030504" pitchFamily="66" charset="0"/>
                <a:ea typeface="Handlee"/>
                <a:cs typeface="Dreaming Outloud Pro" panose="03050502040302030504" pitchFamily="66" charset="0"/>
                <a:sym typeface="Handlee"/>
              </a:rPr>
              <a:t>Art &amp; Design</a:t>
            </a:r>
            <a:r>
              <a:rPr lang="en-GB" sz="800" b="1">
                <a:latin typeface="Dreaming Outloud Pro" panose="03050502040302030504" pitchFamily="66" charset="0"/>
                <a:ea typeface="Handlee"/>
                <a:cs typeface="Dreaming Outloud Pro" panose="03050502040302030504" pitchFamily="66" charset="0"/>
                <a:sym typeface="Handlee"/>
              </a:rPr>
              <a:t>:</a:t>
            </a:r>
          </a:p>
          <a:p>
            <a:pPr algn="just"/>
            <a:r>
              <a:rPr lang="en-GB" sz="800">
                <a:latin typeface="Dreaming Outloud Pro" panose="03050502040302030504" pitchFamily="66" charset="0"/>
                <a:ea typeface="Handlee"/>
                <a:cs typeface="Dreaming Outloud Pro" panose="03050502040302030504" pitchFamily="66" charset="0"/>
                <a:sym typeface="Handlee"/>
              </a:rPr>
              <a:t>As artists, we will be exploring the work of Martin Bush. The children will learn about his distinctive style and how he uses bold colours, texture and layers to create striking pieces of artwork inspired by the natural world., The children will experiment with colour mixing, pattern, texture and composition to create their own pieces, developing their creativity and artistic skills along the way.</a:t>
            </a:r>
          </a:p>
          <a:p>
            <a:pPr algn="just"/>
            <a:r>
              <a:rPr lang="en-GB" sz="800" b="1" u="sng">
                <a:latin typeface="Dreaming Outloud Pro" panose="03050502040302030504" pitchFamily="66" charset="0"/>
                <a:ea typeface="Handlee"/>
                <a:cs typeface="Dreaming Outloud Pro" panose="03050502040302030504" pitchFamily="66" charset="0"/>
                <a:sym typeface="Handlee"/>
              </a:rPr>
              <a:t>Design &amp; Technology:</a:t>
            </a:r>
          </a:p>
          <a:p>
            <a:pPr algn="just"/>
            <a:r>
              <a:rPr lang="en-GB" sz="800">
                <a:latin typeface="Dreaming Outloud Pro" panose="03050502040302030504" pitchFamily="66" charset="0"/>
                <a:ea typeface="Handlee"/>
                <a:cs typeface="Dreaming Outloud Pro" panose="03050502040302030504" pitchFamily="66" charset="0"/>
                <a:sym typeface="Handlee"/>
              </a:rPr>
              <a:t>As designers, we will be exploring mechanisms by designing and making moving Christmas cards. The children will investigate how different mechanisms, such as sliders, levers and pop-ups, can create movement within a product. They will learn how these mechanisms work and evaluate existing examples before designing their own festive cards. </a:t>
            </a:r>
          </a:p>
        </p:txBody>
      </p:sp>
      <p:sp>
        <p:nvSpPr>
          <p:cNvPr id="58" name="Google Shape;58;p13"/>
          <p:cNvSpPr txBox="1"/>
          <p:nvPr/>
        </p:nvSpPr>
        <p:spPr>
          <a:xfrm>
            <a:off x="5992800" y="3512987"/>
            <a:ext cx="3151200" cy="1647472"/>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en-GB" sz="800" b="1" u="sng">
                <a:solidFill>
                  <a:schemeClr val="dk1"/>
                </a:solidFill>
                <a:latin typeface="Dreaming Outloud Pro" panose="03050502040302030504" pitchFamily="66" charset="0"/>
                <a:ea typeface="Handlee"/>
                <a:cs typeface="Dreaming Outloud Pro" panose="03050502040302030504" pitchFamily="66" charset="0"/>
                <a:sym typeface="Handlee"/>
              </a:rPr>
              <a:t>History and Geography:</a:t>
            </a:r>
          </a:p>
          <a:p>
            <a:pPr marL="0" lvl="0" indent="0" algn="l" rtl="0">
              <a:lnSpc>
                <a:spcPct val="107916"/>
              </a:lnSpc>
              <a:spcBef>
                <a:spcPts val="0"/>
              </a:spcBef>
              <a:spcAft>
                <a:spcPts val="0"/>
              </a:spcAft>
              <a:buClr>
                <a:schemeClr val="dk1"/>
              </a:buClr>
              <a:buSzPts val="1100"/>
              <a:buFont typeface="Arial"/>
              <a:buNone/>
            </a:pPr>
            <a:r>
              <a:rPr lang="en-GB" sz="800">
                <a:solidFill>
                  <a:schemeClr val="dk1"/>
                </a:solidFill>
                <a:latin typeface="Dreaming Outloud Pro" panose="03050502040302030504" pitchFamily="66" charset="0"/>
                <a:ea typeface="Handlee"/>
                <a:cs typeface="Dreaming Outloud Pro" panose="03050502040302030504" pitchFamily="66" charset="0"/>
                <a:sym typeface="Handlee"/>
              </a:rPr>
              <a:t>As geographers, we will explore settlements and land use, learning about the different types of settlements and how land is used for a variety of purposes. We will investigate villages, towns and cities, and examine how physical and human features influence where people choose to live. </a:t>
            </a:r>
          </a:p>
          <a:p>
            <a:pPr marL="0" lvl="0" indent="0" algn="l" rtl="0">
              <a:lnSpc>
                <a:spcPct val="107916"/>
              </a:lnSpc>
              <a:spcBef>
                <a:spcPts val="0"/>
              </a:spcBef>
              <a:spcAft>
                <a:spcPts val="0"/>
              </a:spcAft>
              <a:buClr>
                <a:schemeClr val="dk1"/>
              </a:buClr>
              <a:buSzPts val="1100"/>
              <a:buFont typeface="Arial"/>
              <a:buNone/>
            </a:pPr>
            <a:r>
              <a:rPr lang="en-GB" sz="800">
                <a:solidFill>
                  <a:schemeClr val="dk1"/>
                </a:solidFill>
                <a:latin typeface="Dreaming Outloud Pro" panose="03050502040302030504" pitchFamily="66" charset="0"/>
                <a:ea typeface="Handlee"/>
                <a:cs typeface="Dreaming Outloud Pro" panose="03050502040302030504" pitchFamily="66" charset="0"/>
                <a:sym typeface="Handlee"/>
              </a:rPr>
              <a:t>As historians, we will explore the Anglo-Saxons, discovering when and why they came to Britain and the impact they had on life in early England. The children will learn about Anglo-Saxon homes, food, clothing, beliefs and daily life, as well as the roles of different people within Anglo-Saxon society. </a:t>
            </a:r>
          </a:p>
        </p:txBody>
      </p:sp>
      <p:sp>
        <p:nvSpPr>
          <p:cNvPr id="59" name="Google Shape;59;p13"/>
          <p:cNvSpPr txBox="1"/>
          <p:nvPr/>
        </p:nvSpPr>
        <p:spPr>
          <a:xfrm>
            <a:off x="3226859" y="3446407"/>
            <a:ext cx="2702546" cy="1661963"/>
          </a:xfrm>
          <a:prstGeom prst="rect">
            <a:avLst/>
          </a:prstGeom>
          <a:noFill/>
          <a:ln w="19050" cap="flat" cmpd="sng">
            <a:solidFill>
              <a:srgbClr val="4A86E8"/>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en-GB" sz="800" b="1" u="sng" dirty="0">
                <a:solidFill>
                  <a:schemeClr val="dk1"/>
                </a:solidFill>
                <a:latin typeface="Dreaming Outloud Pro" panose="03050502040302030504" pitchFamily="66" charset="0"/>
                <a:ea typeface="Handlee"/>
                <a:cs typeface="Dreaming Outloud Pro" panose="03050502040302030504" pitchFamily="66" charset="0"/>
              </a:rPr>
              <a:t>French</a:t>
            </a:r>
          </a:p>
          <a:p>
            <a:pPr algn="just">
              <a:buClr>
                <a:schemeClr val="dk1"/>
              </a:buClr>
              <a:buSzPts val="1100"/>
            </a:pPr>
            <a:r>
              <a:rPr lang="en-GB" sz="800" dirty="0">
                <a:solidFill>
                  <a:schemeClr val="dk1"/>
                </a:solidFill>
                <a:latin typeface="Dreaming Outloud Pro"/>
                <a:ea typeface="Handlee"/>
                <a:cs typeface="Dreaming Outloud Pro"/>
              </a:rPr>
              <a:t>As linguists, we will be developing our understanding of French verbs and grammar. The children will learn how to recognise and use a range of common verbs, including </a:t>
            </a:r>
            <a:r>
              <a:rPr lang="en-GB" sz="800" dirty="0" err="1">
                <a:solidFill>
                  <a:schemeClr val="dk1"/>
                </a:solidFill>
                <a:latin typeface="Dreaming Outloud Pro"/>
                <a:ea typeface="Handlee"/>
                <a:cs typeface="Dreaming Outloud Pro"/>
              </a:rPr>
              <a:t>être</a:t>
            </a:r>
            <a:r>
              <a:rPr lang="en-GB" sz="800" dirty="0">
                <a:solidFill>
                  <a:schemeClr val="dk1"/>
                </a:solidFill>
                <a:latin typeface="Dreaming Outloud Pro"/>
                <a:ea typeface="Handlee"/>
                <a:cs typeface="Dreaming Outloud Pro"/>
              </a:rPr>
              <a:t> (to be), </a:t>
            </a:r>
            <a:r>
              <a:rPr lang="en-GB" sz="800" dirty="0" err="1">
                <a:solidFill>
                  <a:schemeClr val="dk1"/>
                </a:solidFill>
                <a:latin typeface="Dreaming Outloud Pro"/>
                <a:ea typeface="Handlee"/>
                <a:cs typeface="Dreaming Outloud Pro"/>
              </a:rPr>
              <a:t>avoir</a:t>
            </a:r>
            <a:r>
              <a:rPr lang="en-GB" sz="800" dirty="0">
                <a:solidFill>
                  <a:schemeClr val="dk1"/>
                </a:solidFill>
                <a:latin typeface="Dreaming Outloud Pro"/>
                <a:ea typeface="Handlee"/>
                <a:cs typeface="Dreaming Outloud Pro"/>
              </a:rPr>
              <a:t> (to have) and regular action verbs. They will practise building simple sentences, understand how verbs change to match the subject, and explore key grammatical features such as pronouns, word order and gender agreement. Through speaking, listening, reading and writing activities, the children will gain confidence in applying their grammatical knowledge to communicate accurately in French.</a:t>
            </a:r>
          </a:p>
        </p:txBody>
      </p:sp>
      <p:sp>
        <p:nvSpPr>
          <p:cNvPr id="60" name="Google Shape;60;p13"/>
          <p:cNvSpPr txBox="1"/>
          <p:nvPr/>
        </p:nvSpPr>
        <p:spPr>
          <a:xfrm>
            <a:off x="6045138" y="2154500"/>
            <a:ext cx="2837776" cy="1292631"/>
          </a:xfrm>
          <a:prstGeom prst="rect">
            <a:avLst/>
          </a:prstGeom>
          <a:noFill/>
          <a:ln w="19050" cap="flat" cmpd="sng">
            <a:solidFill>
              <a:srgbClr val="F600BA"/>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en-GB" sz="800" u="sng">
                <a:solidFill>
                  <a:schemeClr val="dk1"/>
                </a:solidFill>
                <a:latin typeface="Dreaming Outloud Pro" panose="03050502040302030504" pitchFamily="66" charset="0"/>
                <a:ea typeface="Handlee"/>
                <a:cs typeface="Dreaming Outloud Pro" panose="03050502040302030504" pitchFamily="66" charset="0"/>
                <a:sym typeface="Handlee"/>
              </a:rPr>
              <a:t>RHE:</a:t>
            </a:r>
          </a:p>
          <a:p>
            <a:pPr marL="0" lvl="0" indent="0" algn="just" rtl="0">
              <a:spcBef>
                <a:spcPts val="0"/>
              </a:spcBef>
              <a:spcAft>
                <a:spcPts val="0"/>
              </a:spcAft>
              <a:buNone/>
            </a:pPr>
            <a:r>
              <a:rPr lang="en-GB" sz="800">
                <a:solidFill>
                  <a:schemeClr val="dk1"/>
                </a:solidFill>
                <a:latin typeface="Dreaming Outloud Pro" panose="03050502040302030504" pitchFamily="66" charset="0"/>
                <a:ea typeface="Handlee"/>
                <a:cs typeface="Dreaming Outloud Pro" panose="03050502040302030504" pitchFamily="66" charset="0"/>
                <a:sym typeface="Handlee"/>
              </a:rPr>
              <a:t>This term, our learning in RHE will focus on understanding and managing emotions. Children will learn to recognise a range of feelings in themselves and others, develop strategies for managing difficult emotions, and understand the importance of talking about how they feel. They will explore how emotions can affect behaviour, build resilience, and learn ways to maintain positive mental wellbeing and healthy relationships.</a:t>
            </a:r>
          </a:p>
        </p:txBody>
      </p:sp>
      <p:sp>
        <p:nvSpPr>
          <p:cNvPr id="61" name="Google Shape;61;p13"/>
          <p:cNvSpPr txBox="1"/>
          <p:nvPr/>
        </p:nvSpPr>
        <p:spPr>
          <a:xfrm>
            <a:off x="75075" y="3194928"/>
            <a:ext cx="3108900" cy="2046427"/>
          </a:xfrm>
          <a:prstGeom prst="rect">
            <a:avLst/>
          </a:prstGeom>
          <a:noFill/>
          <a:ln>
            <a:noFill/>
          </a:ln>
        </p:spPr>
        <p:txBody>
          <a:bodyPr spcFirstLastPara="1" wrap="square" lIns="91425" tIns="91425" rIns="91425" bIns="91425" anchor="t" anchorCtr="0">
            <a:spAutoFit/>
          </a:bodyPr>
          <a:lstStyle/>
          <a:p>
            <a:pPr marL="0" lvl="0" indent="0" algn="just" rtl="0">
              <a:lnSpc>
                <a:spcPct val="107916"/>
              </a:lnSpc>
              <a:spcBef>
                <a:spcPts val="0"/>
              </a:spcBef>
              <a:spcAft>
                <a:spcPts val="0"/>
              </a:spcAft>
              <a:buClr>
                <a:schemeClr val="dk1"/>
              </a:buClr>
              <a:buSzPts val="1100"/>
              <a:buFont typeface="Arial"/>
              <a:buNone/>
            </a:pPr>
            <a:r>
              <a:rPr lang="en-GB" sz="800" u="sng" dirty="0">
                <a:solidFill>
                  <a:schemeClr val="dk1"/>
                </a:solidFill>
                <a:latin typeface="Dreaming Outloud Pro" panose="03050502040302030504" pitchFamily="66" charset="0"/>
                <a:ea typeface="Handlee"/>
                <a:cs typeface="Dreaming Outloud Pro" panose="03050502040302030504" pitchFamily="66" charset="0"/>
                <a:sym typeface="Handlee"/>
              </a:rPr>
              <a:t>English:</a:t>
            </a: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Dreaming Outloud Pro" panose="03050502040302030504" pitchFamily="66" charset="0"/>
                <a:ea typeface="Handlee"/>
                <a:cs typeface="Dreaming Outloud Pro" panose="03050502040302030504" pitchFamily="66" charset="0"/>
                <a:sym typeface="Handlee"/>
              </a:rPr>
              <a:t>As writers, our learning will be underpinned by the purpose of writing to entertain. Using ‘The Explorer’ as our inspiration, we will explore how authors create engaging characters, exciting plots and vivid settings. We will learn how to use descriptive language, expanded noun phrases and powerful vocabulary to build atmosphere and capture the reader’s imagination. </a:t>
            </a: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Dreaming Outloud Pro" panose="03050502040302030504" pitchFamily="66" charset="0"/>
                <a:ea typeface="Handlee"/>
                <a:cs typeface="Dreaming Outloud Pro" panose="03050502040302030504" pitchFamily="66" charset="0"/>
                <a:sym typeface="Handlee"/>
              </a:rPr>
              <a:t>In reading, we will be using our DERIC skills to retrieve information, make inferences and answer questions linked to Beowulf. We will explore the characters, themes and key events of this epic tale, discussing the qualities of heroes and villains and examining how the story reflects Anglo-Saxon values and beliefs. Through this, the children will deepen their understanding of classic literature while further developing their reading comprehension skills.</a:t>
            </a:r>
          </a:p>
        </p:txBody>
      </p:sp>
      <p:sp>
        <p:nvSpPr>
          <p:cNvPr id="62" name="Google Shape;62;p13"/>
          <p:cNvSpPr txBox="1"/>
          <p:nvPr/>
        </p:nvSpPr>
        <p:spPr>
          <a:xfrm>
            <a:off x="3545668" y="2373124"/>
            <a:ext cx="1974057" cy="963657"/>
          </a:xfrm>
          <a:prstGeom prst="rect">
            <a:avLst/>
          </a:prstGeom>
          <a:solidFill>
            <a:schemeClr val="accent1">
              <a:lumMod val="60000"/>
              <a:lumOff val="40000"/>
            </a:schemeClr>
          </a:solidFill>
          <a:ln w="28575" cap="flat" cmpd="sng">
            <a:solidFill>
              <a:srgbClr val="8E7CC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b="1" dirty="0">
                <a:latin typeface="Dreaming Outloud Pro" panose="03050502040302030504" pitchFamily="66" charset="0"/>
                <a:ea typeface="Handlee"/>
                <a:cs typeface="Dreaming Outloud Pro" panose="03050502040302030504" pitchFamily="66" charset="0"/>
                <a:sym typeface="Handlee"/>
              </a:rPr>
              <a:t> Butter Cove</a:t>
            </a:r>
          </a:p>
          <a:p>
            <a:pPr marL="0" lvl="0" indent="0" algn="ctr" rtl="0">
              <a:spcBef>
                <a:spcPts val="0"/>
              </a:spcBef>
              <a:spcAft>
                <a:spcPts val="0"/>
              </a:spcAft>
              <a:buNone/>
            </a:pPr>
            <a:r>
              <a:rPr lang="en-GB" b="1" dirty="0">
                <a:latin typeface="Dreaming Outloud Pro" panose="03050502040302030504" pitchFamily="66" charset="0"/>
                <a:ea typeface="Handlee"/>
                <a:cs typeface="Dreaming Outloud Pro" panose="03050502040302030504" pitchFamily="66" charset="0"/>
                <a:sym typeface="Handlee"/>
              </a:rPr>
              <a:t>Year 4/5</a:t>
            </a:r>
            <a:endParaRPr lang="en-GB" b="1" dirty="0">
              <a:latin typeface="Dreaming Outloud Pro" panose="03050502040302030504" pitchFamily="66" charset="0"/>
              <a:ea typeface="Handlee"/>
              <a:cs typeface="Dreaming Outloud Pro" panose="03050502040302030504" pitchFamily="66" charset="0"/>
            </a:endParaRPr>
          </a:p>
          <a:p>
            <a:pPr marL="0" lvl="0" indent="0" algn="ctr" rtl="0">
              <a:spcBef>
                <a:spcPts val="0"/>
              </a:spcBef>
              <a:spcAft>
                <a:spcPts val="0"/>
              </a:spcAft>
              <a:buNone/>
            </a:pPr>
            <a:r>
              <a:rPr lang="en-GB" b="1" dirty="0">
                <a:latin typeface="Dreaming Outloud Pro"/>
                <a:ea typeface="Handlee"/>
                <a:cs typeface="Dreaming Outloud Pro"/>
                <a:sym typeface="Handlee"/>
              </a:rPr>
              <a:t>Autumn Term 1</a:t>
            </a:r>
          </a:p>
          <a:p>
            <a:pPr marL="0" lvl="0" indent="0" algn="ctr" rtl="0">
              <a:spcBef>
                <a:spcPts val="0"/>
              </a:spcBef>
              <a:spcAft>
                <a:spcPts val="0"/>
              </a:spcAft>
              <a:buNone/>
            </a:pPr>
            <a:r>
              <a:rPr lang="en-GB" b="1" dirty="0">
                <a:latin typeface="Dreaming Outloud Pro"/>
                <a:ea typeface="Handlee"/>
                <a:cs typeface="Dreaming Outloud Pro"/>
                <a:sym typeface="Handlee"/>
              </a:rPr>
              <a:t> 2026</a:t>
            </a:r>
          </a:p>
          <a:p>
            <a:pPr marL="0" lvl="0" indent="0" rtl="0">
              <a:spcBef>
                <a:spcPts val="0"/>
              </a:spcBef>
              <a:spcAft>
                <a:spcPts val="0"/>
              </a:spcAft>
              <a:buNone/>
            </a:pPr>
            <a:endParaRPr lang="en-GB" b="1" dirty="0">
              <a:latin typeface="Dreaming Outloud Pro"/>
              <a:ea typeface="Handlee"/>
              <a:cs typeface="Dreaming Outloud Pro"/>
              <a:sym typeface="Handlee"/>
            </a:endParaRPr>
          </a:p>
          <a:p>
            <a:pPr marL="0" lvl="0" indent="0" algn="ctr" rtl="0">
              <a:spcBef>
                <a:spcPts val="0"/>
              </a:spcBef>
              <a:spcAft>
                <a:spcPts val="0"/>
              </a:spcAft>
              <a:buNone/>
            </a:pPr>
            <a:endParaRPr b="1" dirty="0">
              <a:latin typeface="Dreaming Outloud Pro" panose="03050502040302030504" pitchFamily="66" charset="0"/>
              <a:ea typeface="Handlee"/>
              <a:cs typeface="Dreaming Outloud Pro" panose="03050502040302030504" pitchFamily="66" charset="0"/>
              <a:sym typeface="Handlee"/>
            </a:endParaRPr>
          </a:p>
        </p:txBody>
      </p:sp>
      <p:sp>
        <p:nvSpPr>
          <p:cNvPr id="2" name="AutoShape 2" descr="You To Me Are Everything">
            <a:extLst>
              <a:ext uri="{FF2B5EF4-FFF2-40B4-BE49-F238E27FC236}">
                <a16:creationId xmlns:a16="http://schemas.microsoft.com/office/drawing/2014/main" id="{677BC45F-F155-8725-4DAF-2532EB4CC90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5B4D81F31A92489B42BFA172203B2E" ma:contentTypeVersion="21" ma:contentTypeDescription="Create a new document." ma:contentTypeScope="" ma:versionID="7aad9d34d7e04ff1676031edb33ea00c">
  <xsd:schema xmlns:xsd="http://www.w3.org/2001/XMLSchema" xmlns:xs="http://www.w3.org/2001/XMLSchema" xmlns:p="http://schemas.microsoft.com/office/2006/metadata/properties" xmlns:ns2="f9138d25-0e71-4cf7-be13-8f60befdd0a3" xmlns:ns3="3164481f-8d36-436d-ad51-ca4db39e19cb" targetNamespace="http://schemas.microsoft.com/office/2006/metadata/properties" ma:root="true" ma:fieldsID="3645460c95bdf7a26e5ff259ff4eefcd" ns2:_="" ns3:_="">
    <xsd:import namespace="f9138d25-0e71-4cf7-be13-8f60befdd0a3"/>
    <xsd:import namespace="3164481f-8d36-436d-ad51-ca4db39e19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Fivefinebeeslesson124_x002e_02_x002e_23" minOccurs="0"/>
                <xsd:element ref="ns2:MediaServiceObjectDetectorVersions" minOccurs="0"/>
                <xsd:element ref="ns2:MediaServiceSearchProperties" minOccurs="0"/>
                <xsd:element ref="ns2:Questionsareonlyonfirst6pagessoyourchoicewhethertoprintallpagesoronlytheonesthequestionsarebasedon_x002e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38d25-0e71-4cf7-be13-8f60befdd0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116a13-b46f-46dc-8abc-6f1f283a2794"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Fivefinebeeslesson124_x002e_02_x002e_23" ma:index="23" nillable="true" ma:displayName="Five fine bees lesson 1 24.02.23" ma:description="Children moved creatively to the music as insects , changing how they move according to the mood of the music" ma:format="Dropdown" ma:internalName="Fivefinebeeslesson124_x002e_02_x002e_23">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Questionsareonlyonfirst6pagessoyourchoicewhethertoprintallpagesoronlytheonesthequestionsarebasedon_x002e_" ma:index="26" nillable="true" ma:displayName="Questions are only on first 6 pages so your choice whether to print all pages or only the ones the questions are based on." ma:format="Dropdown" ma:internalName="Questionsareonlyonfirst6pagessoyourchoicewhethertoprintallpagesoronlytheonesthequestionsarebasedon_x002e_">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64481f-8d36-436d-ad51-ca4db39e19c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5f321b6-44a9-46c2-ba3a-6b736609b4a5}" ma:internalName="TaxCatchAll" ma:showField="CatchAllData" ma:web="3164481f-8d36-436d-ad51-ca4db39e1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164481f-8d36-436d-ad51-ca4db39e19cb" xsi:nil="true"/>
    <lcf76f155ced4ddcb4097134ff3c332f xmlns="f9138d25-0e71-4cf7-be13-8f60befdd0a3">
      <Terms xmlns="http://schemas.microsoft.com/office/infopath/2007/PartnerControls"/>
    </lcf76f155ced4ddcb4097134ff3c332f>
    <Fivefinebeeslesson124_x002e_02_x002e_23 xmlns="f9138d25-0e71-4cf7-be13-8f60befdd0a3" xsi:nil="true"/>
    <Questionsareonlyonfirst6pagessoyourchoicewhethertoprintallpagesoronlytheonesthequestionsarebasedon_x002e_ xmlns="f9138d25-0e71-4cf7-be13-8f60befdd0a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CF8DED-D2EF-4ED6-A1E7-F1F335EDF2C0}">
  <ds:schemaRefs>
    <ds:schemaRef ds:uri="3164481f-8d36-436d-ad51-ca4db39e19cb"/>
    <ds:schemaRef ds:uri="f9138d25-0e71-4cf7-be13-8f60befdd0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6A21DF8-271B-4D70-8782-D30214AD2612}">
  <ds:schemaRefs>
    <ds:schemaRef ds:uri="3164481f-8d36-436d-ad51-ca4db39e19cb"/>
    <ds:schemaRef ds:uri="f9138d25-0e71-4cf7-be13-8f60befdd0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CA25A3A-E815-4E39-89BD-6E3D123881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957</Words>
  <Application>Microsoft Office PowerPoint</Application>
  <PresentationFormat>On-screen Show (16:9)</PresentationFormat>
  <Paragraphs>33</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Dreaming Outloud Pro</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Cose</dc:creator>
  <cp:lastModifiedBy>Jo Symons</cp:lastModifiedBy>
  <cp:revision>3</cp:revision>
  <dcterms:modified xsi:type="dcterms:W3CDTF">2026-09-06T20:42:01Z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0x010100BF5B4D81F31A92489B42BFA172203B2E</vt:lpwstr>
  </property>
  <property fmtid="{D5CDD505-2E9C-101B-9397-08002B2CF9AE}" pid="3" name="MediaServiceImageTags">
    <vt:lpwstr/>
  </property>
</Properties>
</file>