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2" d="100"/>
          <a:sy n="82" d="100"/>
        </p:scale>
        <p:origin x="49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Carter" userId="b6010a23-2334-41ff-80fd-6ffde77ba250" providerId="ADAL" clId="{6C1F4750-C075-42B0-8BC8-89E9910C83AB}"/>
    <pc:docChg chg="modSld">
      <pc:chgData name="Sarah Carter" userId="b6010a23-2334-41ff-80fd-6ffde77ba250" providerId="ADAL" clId="{6C1F4750-C075-42B0-8BC8-89E9910C83AB}" dt="2026-09-08T07:07:46.836" v="43" actId="20577"/>
      <pc:docMkLst>
        <pc:docMk/>
      </pc:docMkLst>
      <pc:sldChg chg="modSp mod">
        <pc:chgData name="Sarah Carter" userId="b6010a23-2334-41ff-80fd-6ffde77ba250" providerId="ADAL" clId="{6C1F4750-C075-42B0-8BC8-89E9910C83AB}" dt="2026-09-08T07:07:46.836" v="43" actId="20577"/>
        <pc:sldMkLst>
          <pc:docMk/>
          <pc:sldMk cId="3156137638" sldId="257"/>
        </pc:sldMkLst>
        <pc:spChg chg="mod">
          <ac:chgData name="Sarah Carter" userId="b6010a23-2334-41ff-80fd-6ffde77ba250" providerId="ADAL" clId="{6C1F4750-C075-42B0-8BC8-89E9910C83AB}" dt="2026-09-08T07:07:46.836" v="43" actId="20577"/>
          <ac:spMkLst>
            <pc:docMk/>
            <pc:sldMk cId="3156137638" sldId="257"/>
            <ac:spMk id="5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B4EEE2-9E24-4606-AB45-F96E5568C328}" type="datetimeFigureOut">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F1CD7F-786C-4AE8-8F74-6ED9FFC80E0F}" type="slidenum">
              <a:t>‹#›</a:t>
            </a:fld>
            <a:endParaRPr lang="en-US"/>
          </a:p>
        </p:txBody>
      </p:sp>
    </p:spTree>
    <p:extLst>
      <p:ext uri="{BB962C8B-B14F-4D97-AF65-F5344CB8AC3E}">
        <p14:creationId xmlns:p14="http://schemas.microsoft.com/office/powerpoint/2010/main" val="1756548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9007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7926846" y="418"/>
            <a:ext cx="4145200" cy="2589964"/>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just" rtl="0">
              <a:spcBef>
                <a:spcPts val="0"/>
              </a:spcBef>
              <a:spcAft>
                <a:spcPts val="0"/>
              </a:spcAft>
              <a:buNone/>
            </a:pPr>
            <a:r>
              <a:rPr lang="en-GB" sz="933" b="1" dirty="0">
                <a:solidFill>
                  <a:schemeClr val="dk1"/>
                </a:solidFill>
                <a:latin typeface="Handlee"/>
                <a:ea typeface="Handlee"/>
                <a:cs typeface="Handlee"/>
                <a:sym typeface="Handlee"/>
              </a:rPr>
              <a:t>Science:</a:t>
            </a:r>
          </a:p>
          <a:p>
            <a:pPr algn="just"/>
            <a:r>
              <a:rPr lang="en-US" sz="933" dirty="0">
                <a:solidFill>
                  <a:schemeClr val="dk1"/>
                </a:solidFill>
                <a:latin typeface="Handlee"/>
              </a:rPr>
              <a:t>As scientists, we will be learning all about everyday materials.  They will be developing their understanding of objects and the materials from which they are made. They will classify and sort items into categories such as wood, plastic, glass, metal, fabric and paper. Once comfortable with the term ‘materials’, they will deepen their understanding by describing the properties of different materials and make simple comparisons.  </a:t>
            </a:r>
            <a:endParaRPr lang="en-GB" sz="933" dirty="0">
              <a:solidFill>
                <a:schemeClr val="dk1"/>
              </a:solidFill>
              <a:latin typeface="Handlee"/>
              <a:sym typeface="Handlee"/>
            </a:endParaRPr>
          </a:p>
          <a:p>
            <a:pPr algn="just"/>
            <a:endParaRPr lang="en-GB" sz="900" b="1" dirty="0">
              <a:solidFill>
                <a:schemeClr val="dk1"/>
              </a:solidFill>
              <a:latin typeface="Handlee"/>
              <a:ea typeface="Handlee"/>
              <a:cs typeface="Handlee"/>
              <a:sym typeface="Handlee"/>
            </a:endParaRPr>
          </a:p>
          <a:p>
            <a:pPr algn="just"/>
            <a:r>
              <a:rPr lang="en-GB" sz="800" b="1" dirty="0">
                <a:solidFill>
                  <a:schemeClr val="dk1"/>
                </a:solidFill>
                <a:latin typeface="Handlee"/>
                <a:ea typeface="Handlee"/>
                <a:cs typeface="Handlee"/>
                <a:sym typeface="Handlee"/>
              </a:rPr>
              <a:t>Maths:</a:t>
            </a:r>
            <a:endParaRPr lang="en-US" sz="800" dirty="0">
              <a:solidFill>
                <a:schemeClr val="dk1"/>
              </a:solidFill>
              <a:latin typeface="Handlee"/>
              <a:ea typeface="Handlee"/>
              <a:cs typeface="Segoe UI"/>
            </a:endParaRPr>
          </a:p>
          <a:p>
            <a:r>
              <a:rPr lang="en-GB" sz="1000" dirty="0">
                <a:solidFill>
                  <a:schemeClr val="dk1"/>
                </a:solidFill>
                <a:latin typeface="Handlee"/>
                <a:ea typeface="Handlee"/>
                <a:cs typeface="Segoe UI"/>
                <a:sym typeface="Handlee"/>
              </a:rPr>
              <a:t>As mathematicians, Year 2 will begin by building on their counting skills from Year 1 with a focus on counting forwards and backwards to 100. We will also explore how we can represent numbers to 100 with a range of materials and explain how a number is made up with tens and ones. We will then move on to focus on addition and subtraction facts within 100. We finish the term with geometry,  exploring 2d and 3d shapes and lines of symmetry.</a:t>
            </a:r>
            <a:endParaRPr lang="en-GB" sz="1000" dirty="0">
              <a:solidFill>
                <a:schemeClr val="dk1"/>
              </a:solidFill>
              <a:latin typeface="Handlee"/>
              <a:cs typeface="Segoe UI"/>
            </a:endParaRPr>
          </a:p>
        </p:txBody>
      </p:sp>
      <p:sp>
        <p:nvSpPr>
          <p:cNvPr id="55" name="Google Shape;55;p13"/>
          <p:cNvSpPr txBox="1"/>
          <p:nvPr/>
        </p:nvSpPr>
        <p:spPr>
          <a:xfrm>
            <a:off x="4362800" y="4491033"/>
            <a:ext cx="3466400" cy="2133877"/>
          </a:xfrm>
          <a:prstGeom prst="rect">
            <a:avLst/>
          </a:prstGeom>
          <a:noFill/>
          <a:ln w="19050" cap="flat" cmpd="sng">
            <a:solidFill>
              <a:srgbClr val="FFFF00"/>
            </a:solidFill>
            <a:prstDash val="solid"/>
            <a:round/>
            <a:headEnd type="none" w="sm" len="sm"/>
            <a:tailEnd type="none" w="sm" len="sm"/>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just" rtl="0">
              <a:lnSpc>
                <a:spcPct val="107916"/>
              </a:lnSpc>
              <a:spcBef>
                <a:spcPts val="0"/>
              </a:spcBef>
              <a:spcAft>
                <a:spcPts val="0"/>
              </a:spcAft>
              <a:buNone/>
            </a:pPr>
            <a:r>
              <a:rPr lang="en-GB" sz="1067" b="1" dirty="0">
                <a:solidFill>
                  <a:schemeClr val="dk1"/>
                </a:solidFill>
                <a:latin typeface="Handlee"/>
                <a:ea typeface="Handlee"/>
                <a:cs typeface="Handlee"/>
                <a:sym typeface="Handlee"/>
              </a:rPr>
              <a:t>RE:</a:t>
            </a:r>
            <a:endParaRPr sz="1067" b="1" dirty="0">
              <a:solidFill>
                <a:schemeClr val="dk1"/>
              </a:solidFill>
              <a:latin typeface="Handlee"/>
              <a:ea typeface="Handlee"/>
              <a:cs typeface="Handlee"/>
              <a:sym typeface="Handlee"/>
            </a:endParaRPr>
          </a:p>
          <a:p>
            <a:pPr marL="0" lvl="0" indent="0" algn="just" rtl="0">
              <a:lnSpc>
                <a:spcPct val="107916"/>
              </a:lnSpc>
              <a:spcBef>
                <a:spcPts val="0"/>
              </a:spcBef>
              <a:spcAft>
                <a:spcPts val="0"/>
              </a:spcAft>
              <a:buNone/>
            </a:pPr>
            <a:r>
              <a:rPr lang="en-GB" sz="1067" dirty="0">
                <a:solidFill>
                  <a:schemeClr val="dk1"/>
                </a:solidFill>
                <a:latin typeface="Handlee"/>
                <a:ea typeface="Handlee"/>
                <a:cs typeface="Handlee"/>
                <a:sym typeface="Handlee"/>
              </a:rPr>
              <a:t>This half term the children will be focusing on Christianity, with the question ‘Who do Christians say made the world?’ We will listen to a range of stories for the Bible and consider how they guide Christians in their beliefs about prayer. </a:t>
            </a:r>
            <a:endParaRPr sz="1067" dirty="0">
              <a:solidFill>
                <a:schemeClr val="dk1"/>
              </a:solidFill>
              <a:latin typeface="Handlee"/>
              <a:ea typeface="Handlee"/>
              <a:cs typeface="Handlee"/>
              <a:sym typeface="Handlee"/>
            </a:endParaRPr>
          </a:p>
          <a:p>
            <a:pPr marL="0" lvl="0" indent="0" algn="just" rtl="0">
              <a:spcBef>
                <a:spcPts val="800"/>
              </a:spcBef>
              <a:spcAft>
                <a:spcPts val="0"/>
              </a:spcAft>
              <a:buNone/>
            </a:pPr>
            <a:r>
              <a:rPr lang="en-GB" sz="1067" b="1" dirty="0">
                <a:solidFill>
                  <a:schemeClr val="dk1"/>
                </a:solidFill>
                <a:latin typeface="Handlee"/>
                <a:ea typeface="Handlee"/>
                <a:cs typeface="Handlee"/>
                <a:sym typeface="Handlee"/>
              </a:rPr>
              <a:t>Christian Distinctiveness:</a:t>
            </a:r>
            <a:endParaRPr sz="1067" b="1" dirty="0">
              <a:solidFill>
                <a:schemeClr val="dk1"/>
              </a:solidFill>
              <a:latin typeface="Handlee"/>
              <a:ea typeface="Handlee"/>
              <a:cs typeface="Handlee"/>
              <a:sym typeface="Handlee"/>
            </a:endParaRPr>
          </a:p>
          <a:p>
            <a:pPr marL="0" lvl="0" indent="0" algn="just" rtl="0">
              <a:spcBef>
                <a:spcPts val="0"/>
              </a:spcBef>
              <a:spcAft>
                <a:spcPts val="500"/>
              </a:spcAft>
              <a:buNone/>
            </a:pPr>
            <a:r>
              <a:rPr lang="en-GB" sz="1067" dirty="0">
                <a:solidFill>
                  <a:schemeClr val="dk1"/>
                </a:solidFill>
                <a:latin typeface="Handlee"/>
                <a:ea typeface="Handlee"/>
                <a:cs typeface="Handlee"/>
                <a:sym typeface="Handlee"/>
              </a:rPr>
              <a:t>We demonstrate our Christian Values through daily acts of collective worship, singing worship and family group acts of worship. </a:t>
            </a:r>
            <a:endParaRPr sz="1067" dirty="0">
              <a:solidFill>
                <a:schemeClr val="dk1"/>
              </a:solidFill>
              <a:latin typeface="Handlee"/>
              <a:ea typeface="Handlee"/>
              <a:cs typeface="Handlee"/>
              <a:sym typeface="Handlee"/>
            </a:endParaRPr>
          </a:p>
        </p:txBody>
      </p:sp>
      <p:sp>
        <p:nvSpPr>
          <p:cNvPr id="56" name="Google Shape;56;p13"/>
          <p:cNvSpPr txBox="1"/>
          <p:nvPr/>
        </p:nvSpPr>
        <p:spPr>
          <a:xfrm>
            <a:off x="61867" y="-54800"/>
            <a:ext cx="4181200" cy="1244232"/>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07916"/>
              </a:lnSpc>
              <a:spcBef>
                <a:spcPts val="0"/>
              </a:spcBef>
              <a:spcAft>
                <a:spcPts val="0"/>
              </a:spcAft>
              <a:buClr>
                <a:schemeClr val="dk1"/>
              </a:buClr>
              <a:buSzPts val="1100"/>
              <a:buFont typeface="Arial"/>
              <a:buNone/>
            </a:pPr>
            <a:r>
              <a:rPr lang="en-GB" sz="1067" b="1" dirty="0">
                <a:solidFill>
                  <a:schemeClr val="dk1"/>
                </a:solidFill>
                <a:latin typeface="Handlee"/>
                <a:ea typeface="Handlee"/>
                <a:cs typeface="Handlee"/>
                <a:sym typeface="Handlee"/>
              </a:rPr>
              <a:t>PE:</a:t>
            </a:r>
            <a:endParaRPr sz="1067" b="1" dirty="0">
              <a:solidFill>
                <a:schemeClr val="dk1"/>
              </a:solidFill>
              <a:latin typeface="Handlee"/>
              <a:ea typeface="Handlee"/>
              <a:cs typeface="Handlee"/>
              <a:sym typeface="Handlee"/>
            </a:endParaRPr>
          </a:p>
          <a:p>
            <a:pPr marL="0" lvl="0" indent="0" algn="l" rtl="0">
              <a:spcBef>
                <a:spcPts val="0"/>
              </a:spcBef>
              <a:spcAft>
                <a:spcPts val="0"/>
              </a:spcAft>
              <a:buClr>
                <a:schemeClr val="dk1"/>
              </a:buClr>
              <a:buSzPts val="1100"/>
              <a:buFont typeface="Arial"/>
              <a:buNone/>
            </a:pPr>
            <a:r>
              <a:rPr lang="en-GB" sz="1067" dirty="0">
                <a:solidFill>
                  <a:schemeClr val="dk1"/>
                </a:solidFill>
                <a:latin typeface="Handlee"/>
                <a:ea typeface="Handlee"/>
                <a:cs typeface="Handlee"/>
                <a:sym typeface="Handlee"/>
              </a:rPr>
              <a:t>As well-rounded, active citizens, our children will feel a sense of belonging by immersing themselves in a wide range of physical activities. This term, our sessions will be focused </a:t>
            </a:r>
            <a:r>
              <a:rPr lang="en-GB" sz="1067">
                <a:solidFill>
                  <a:schemeClr val="dk1"/>
                </a:solidFill>
                <a:latin typeface="Handlee"/>
                <a:ea typeface="Handlee"/>
                <a:cs typeface="Handlee"/>
                <a:sym typeface="Handlee"/>
              </a:rPr>
              <a:t>on cricket. </a:t>
            </a:r>
            <a:r>
              <a:rPr lang="en-GB" sz="1067" dirty="0">
                <a:solidFill>
                  <a:schemeClr val="dk1"/>
                </a:solidFill>
                <a:latin typeface="Handlee"/>
                <a:ea typeface="Handlee"/>
                <a:cs typeface="Handlee"/>
                <a:sym typeface="Handlee"/>
              </a:rPr>
              <a:t>They will take place on a Wednesday mornings.</a:t>
            </a:r>
            <a:endParaRPr sz="1067" dirty="0">
              <a:solidFill>
                <a:schemeClr val="dk1"/>
              </a:solidFill>
              <a:latin typeface="Handlee"/>
              <a:ea typeface="Handlee"/>
              <a:cs typeface="Handlee"/>
              <a:sym typeface="Handlee"/>
            </a:endParaRPr>
          </a:p>
          <a:p>
            <a:pPr marL="0" lvl="0" indent="0" algn="l" rtl="0">
              <a:spcBef>
                <a:spcPts val="0"/>
              </a:spcBef>
              <a:spcAft>
                <a:spcPts val="0"/>
              </a:spcAft>
              <a:buClr>
                <a:schemeClr val="dk1"/>
              </a:buClr>
              <a:buSzPts val="1100"/>
              <a:buFont typeface="Arial"/>
              <a:buNone/>
            </a:pPr>
            <a:endParaRPr lang="en-GB" sz="1067" dirty="0">
              <a:solidFill>
                <a:schemeClr val="dk1"/>
              </a:solidFill>
              <a:latin typeface="Handlee"/>
              <a:ea typeface="Handlee"/>
              <a:cs typeface="Handlee"/>
              <a:sym typeface="Handlee"/>
            </a:endParaRPr>
          </a:p>
        </p:txBody>
      </p:sp>
      <p:sp>
        <p:nvSpPr>
          <p:cNvPr id="57" name="Google Shape;57;p13"/>
          <p:cNvSpPr txBox="1"/>
          <p:nvPr/>
        </p:nvSpPr>
        <p:spPr>
          <a:xfrm>
            <a:off x="4348000" y="105967"/>
            <a:ext cx="3496000" cy="2113359"/>
          </a:xfrm>
          <a:prstGeom prst="rect">
            <a:avLst/>
          </a:prstGeom>
          <a:noFill/>
          <a:ln w="19050" cap="flat" cmpd="sng">
            <a:solidFill>
              <a:srgbClr val="FFFF00"/>
            </a:solidFill>
            <a:prstDash val="solid"/>
            <a:round/>
            <a:headEnd type="none" w="sm" len="sm"/>
            <a:tailEnd type="none" w="sm" len="sm"/>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just" rtl="0">
              <a:spcBef>
                <a:spcPts val="0"/>
              </a:spcBef>
              <a:spcAft>
                <a:spcPts val="0"/>
              </a:spcAft>
              <a:buClr>
                <a:schemeClr val="dk1"/>
              </a:buClr>
              <a:buSzPts val="1100"/>
              <a:buFont typeface="Arial"/>
              <a:buNone/>
            </a:pPr>
            <a:endParaRPr lang="en-GB" sz="933" b="1"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r>
              <a:rPr lang="en-GB" sz="933" b="1" dirty="0">
                <a:solidFill>
                  <a:schemeClr val="dk1"/>
                </a:solidFill>
                <a:latin typeface="Handlee"/>
                <a:ea typeface="Handlee"/>
                <a:cs typeface="Handlee"/>
                <a:sym typeface="Handlee"/>
              </a:rPr>
              <a:t>Art &amp; Design: </a:t>
            </a:r>
            <a:r>
              <a:rPr lang="en-GB" sz="933" dirty="0">
                <a:solidFill>
                  <a:schemeClr val="dk1"/>
                </a:solidFill>
                <a:latin typeface="Handlee"/>
                <a:ea typeface="Handlee"/>
                <a:cs typeface="Handlee"/>
                <a:sym typeface="Handlee"/>
              </a:rPr>
              <a:t>As Artists, we will be exploring the work of the local artist  Brian Pollard. We will analyse his work and consider how he uses shape and colour within his paintings. Initially we will make simple sketches based on what we can see within images. We will than use local landscape and seascapes to inspires us to draw and paint in the style of Brian Pollard. </a:t>
            </a:r>
          </a:p>
          <a:p>
            <a:pPr marL="0" lvl="0" indent="0" algn="just" rtl="0">
              <a:spcBef>
                <a:spcPts val="0"/>
              </a:spcBef>
              <a:spcAft>
                <a:spcPts val="0"/>
              </a:spcAft>
              <a:buClr>
                <a:schemeClr val="dk1"/>
              </a:buClr>
              <a:buSzPts val="1100"/>
              <a:buFont typeface="Arial"/>
              <a:buNone/>
            </a:pPr>
            <a:endParaRPr lang="en-GB" sz="933" b="1"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r>
              <a:rPr lang="en-GB" sz="933" b="1" dirty="0">
                <a:solidFill>
                  <a:schemeClr val="dk1"/>
                </a:solidFill>
                <a:latin typeface="Handlee"/>
                <a:ea typeface="Handlee"/>
                <a:cs typeface="Handlee"/>
                <a:sym typeface="Handlee"/>
              </a:rPr>
              <a:t>Design &amp; Technology:</a:t>
            </a:r>
            <a:endParaRPr sz="933" b="1"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r>
              <a:rPr lang="en-GB" sz="933" dirty="0">
                <a:solidFill>
                  <a:schemeClr val="dk1"/>
                </a:solidFill>
                <a:latin typeface="Handlee"/>
                <a:ea typeface="Handlee"/>
                <a:cs typeface="Handlee"/>
                <a:sym typeface="Handlee"/>
              </a:rPr>
              <a:t>As Designers, we will be learning about different joining techniques. We will explore different materials and consider how best to join them. Joining techniques will include gluing, stapling, safety pins, pinning and sewing.</a:t>
            </a:r>
            <a:endParaRPr sz="933" dirty="0">
              <a:solidFill>
                <a:schemeClr val="dk1"/>
              </a:solidFill>
              <a:latin typeface="Handlee"/>
              <a:ea typeface="Handlee"/>
              <a:cs typeface="Handlee"/>
              <a:sym typeface="Handlee"/>
            </a:endParaRPr>
          </a:p>
        </p:txBody>
      </p:sp>
      <p:sp>
        <p:nvSpPr>
          <p:cNvPr id="58" name="Google Shape;58;p13"/>
          <p:cNvSpPr txBox="1"/>
          <p:nvPr/>
        </p:nvSpPr>
        <p:spPr>
          <a:xfrm>
            <a:off x="61700" y="4318833"/>
            <a:ext cx="4201600" cy="2526485"/>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07916"/>
              </a:lnSpc>
              <a:spcBef>
                <a:spcPts val="0"/>
              </a:spcBef>
              <a:spcAft>
                <a:spcPts val="0"/>
              </a:spcAft>
              <a:buClr>
                <a:schemeClr val="dk1"/>
              </a:buClr>
              <a:buSzPts val="1100"/>
              <a:buFont typeface="Arial"/>
              <a:buNone/>
            </a:pPr>
            <a:r>
              <a:rPr lang="en-GB" sz="1000" b="1" dirty="0">
                <a:solidFill>
                  <a:schemeClr val="dk1"/>
                </a:solidFill>
                <a:latin typeface="Handlee"/>
                <a:ea typeface="Handlee"/>
                <a:cs typeface="Handlee"/>
                <a:sym typeface="Handlee"/>
              </a:rPr>
              <a:t>Geography:</a:t>
            </a:r>
            <a:endParaRPr sz="1000" dirty="0">
              <a:solidFill>
                <a:schemeClr val="dk1"/>
              </a:solidFill>
              <a:latin typeface="Handlee"/>
              <a:ea typeface="Handlee"/>
              <a:cs typeface="Handlee"/>
              <a:sym typeface="Handlee"/>
            </a:endParaRPr>
          </a:p>
          <a:p>
            <a:pPr marL="0" lvl="0" indent="0" algn="just" rtl="0">
              <a:lnSpc>
                <a:spcPct val="100000"/>
              </a:lnSpc>
              <a:spcBef>
                <a:spcPts val="0"/>
              </a:spcBef>
              <a:spcAft>
                <a:spcPts val="0"/>
              </a:spcAft>
              <a:buClr>
                <a:schemeClr val="dk1"/>
              </a:buClr>
              <a:buSzPts val="1100"/>
              <a:buFont typeface="Arial"/>
              <a:buNone/>
            </a:pPr>
            <a:r>
              <a:rPr lang="en-GB" sz="1067" dirty="0">
                <a:solidFill>
                  <a:schemeClr val="dk1"/>
                </a:solidFill>
                <a:latin typeface="Handlee"/>
                <a:ea typeface="Handlee"/>
                <a:cs typeface="Handlee"/>
                <a:sym typeface="Handlee"/>
              </a:rPr>
              <a:t>As geographers, will be thinking about the local environment, we will identify seasonal changes in the UK and how this is changing due to human impact. Using our geographical skills, we will identify physical and human features and how these change and impact the environment around us. We will  explore the term climate and  what it is.</a:t>
            </a:r>
            <a:endParaRPr sz="1000"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endParaRPr sz="1000"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r>
              <a:rPr lang="en-GB" sz="1000" b="1" dirty="0">
                <a:solidFill>
                  <a:schemeClr val="dk1"/>
                </a:solidFill>
                <a:latin typeface="Handlee"/>
                <a:ea typeface="Handlee"/>
                <a:cs typeface="Handlee"/>
                <a:sym typeface="Handlee"/>
              </a:rPr>
              <a:t>History:</a:t>
            </a:r>
            <a:endParaRPr sz="1000" b="1" dirty="0">
              <a:solidFill>
                <a:schemeClr val="dk1"/>
              </a:solidFill>
              <a:latin typeface="Handlee"/>
              <a:ea typeface="Handlee"/>
              <a:cs typeface="Handlee"/>
              <a:sym typeface="Handlee"/>
            </a:endParaRPr>
          </a:p>
          <a:p>
            <a:pPr algn="just">
              <a:buClr>
                <a:schemeClr val="dk1"/>
              </a:buClr>
              <a:buSzPts val="1100"/>
            </a:pPr>
            <a:r>
              <a:rPr lang="en-GB" sz="1050" dirty="0">
                <a:solidFill>
                  <a:schemeClr val="dk1"/>
                </a:solidFill>
                <a:latin typeface="Handlee"/>
                <a:ea typeface="Handlee"/>
                <a:cs typeface="Handlee"/>
                <a:sym typeface="Handlee"/>
              </a:rPr>
              <a:t>As historians, Leas Foot will be thinking about Sir Francis Drake and using their historical enquiry skills to answer the question ‘was he a pirate or a hero?’ We will discover the journey that he went on, including places that are near to us. We will be looking at events that happened during his life and using sources  and  artefacts to support our understanding.</a:t>
            </a:r>
            <a:endParaRPr sz="1050" dirty="0">
              <a:solidFill>
                <a:schemeClr val="dk1"/>
              </a:solidFill>
              <a:latin typeface="Handlee"/>
              <a:ea typeface="Handlee"/>
              <a:cs typeface="Handlee"/>
              <a:sym typeface="Handlee"/>
            </a:endParaRPr>
          </a:p>
        </p:txBody>
      </p:sp>
      <p:sp>
        <p:nvSpPr>
          <p:cNvPr id="59" name="Google Shape;59;p13"/>
          <p:cNvSpPr txBox="1"/>
          <p:nvPr/>
        </p:nvSpPr>
        <p:spPr>
          <a:xfrm>
            <a:off x="60309" y="3209278"/>
            <a:ext cx="4103600" cy="1049029"/>
          </a:xfrm>
          <a:prstGeom prst="rect">
            <a:avLst/>
          </a:prstGeom>
          <a:noFill/>
          <a:ln w="19050" cap="flat" cmpd="sng">
            <a:solidFill>
              <a:srgbClr val="FFFF00"/>
            </a:solidFill>
            <a:prstDash val="solid"/>
            <a:round/>
            <a:headEnd type="none" w="sm" len="sm"/>
            <a:tailEnd type="none" w="sm" len="sm"/>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just" rtl="0">
              <a:spcBef>
                <a:spcPts val="0"/>
              </a:spcBef>
              <a:spcAft>
                <a:spcPts val="0"/>
              </a:spcAft>
              <a:buClr>
                <a:schemeClr val="dk1"/>
              </a:buClr>
              <a:buSzPts val="1100"/>
              <a:buFont typeface="Arial"/>
              <a:buNone/>
            </a:pPr>
            <a:r>
              <a:rPr lang="en-GB" sz="1067" b="1" dirty="0">
                <a:solidFill>
                  <a:schemeClr val="dk1"/>
                </a:solidFill>
                <a:latin typeface="Handlee"/>
                <a:ea typeface="Handlee"/>
                <a:cs typeface="Handlee"/>
                <a:sym typeface="Handlee"/>
              </a:rPr>
              <a:t>Music: </a:t>
            </a:r>
            <a:endParaRPr sz="1067" b="1" dirty="0">
              <a:solidFill>
                <a:schemeClr val="dk1"/>
              </a:solidFill>
              <a:latin typeface="Handlee"/>
              <a:ea typeface="Handlee"/>
              <a:cs typeface="Handlee"/>
              <a:sym typeface="Handlee"/>
            </a:endParaRPr>
          </a:p>
          <a:p>
            <a:pPr algn="just">
              <a:buClr>
                <a:schemeClr val="dk1"/>
              </a:buClr>
              <a:buSzPts val="1100"/>
            </a:pPr>
            <a:r>
              <a:rPr lang="en-GB" sz="1050" dirty="0">
                <a:solidFill>
                  <a:schemeClr val="dk1"/>
                </a:solidFill>
                <a:latin typeface="Handlee"/>
                <a:ea typeface="Handlee"/>
                <a:cs typeface="Handlee"/>
                <a:sym typeface="Handlee"/>
              </a:rPr>
              <a:t>As musicians, we will be focusing on the unit ‘ Tony Chestnut’ and ‘Carnival of the Animals’  Throughout the unit the children  </a:t>
            </a:r>
            <a:r>
              <a:rPr lang="en-GB" sz="1000" b="0" i="0" dirty="0">
                <a:solidFill>
                  <a:srgbClr val="434343"/>
                </a:solidFill>
                <a:effectLst/>
                <a:latin typeface="Mulish"/>
              </a:rPr>
              <a:t>pupils will  learn to play the melody of the song on tuned percussion </a:t>
            </a:r>
            <a:r>
              <a:rPr lang="en-GB" sz="1000" dirty="0">
                <a:solidFill>
                  <a:srgbClr val="434343"/>
                </a:solidFill>
                <a:latin typeface="Mulish"/>
              </a:rPr>
              <a:t> and </a:t>
            </a:r>
            <a:r>
              <a:rPr lang="en-GB" sz="1000" b="0" i="0" dirty="0">
                <a:solidFill>
                  <a:srgbClr val="434343"/>
                </a:solidFill>
                <a:effectLst/>
                <a:latin typeface="Mulish"/>
              </a:rPr>
              <a:t>making up call-and-response patterns with actions, their voices and with instruments</a:t>
            </a:r>
            <a:r>
              <a:rPr lang="en-GB" sz="1050" dirty="0">
                <a:solidFill>
                  <a:schemeClr val="dk1"/>
                </a:solidFill>
                <a:latin typeface="Handlee"/>
                <a:ea typeface="Handlee"/>
                <a:cs typeface="Handlee"/>
                <a:sym typeface="Handlee"/>
              </a:rPr>
              <a:t> </a:t>
            </a:r>
            <a:endParaRPr sz="1050" dirty="0">
              <a:solidFill>
                <a:schemeClr val="dk1"/>
              </a:solidFill>
              <a:latin typeface="Handlee"/>
              <a:ea typeface="Handlee"/>
              <a:cs typeface="Handlee"/>
              <a:sym typeface="Handlee"/>
            </a:endParaRPr>
          </a:p>
        </p:txBody>
      </p:sp>
      <p:sp>
        <p:nvSpPr>
          <p:cNvPr id="60" name="Google Shape;60;p13"/>
          <p:cNvSpPr txBox="1"/>
          <p:nvPr/>
        </p:nvSpPr>
        <p:spPr>
          <a:xfrm>
            <a:off x="7928700" y="2998075"/>
            <a:ext cx="4005200" cy="1508400"/>
          </a:xfrm>
          <a:prstGeom prst="rect">
            <a:avLst/>
          </a:prstGeom>
          <a:noFill/>
          <a:ln w="19050" cap="flat" cmpd="sng">
            <a:solidFill>
              <a:srgbClr val="FFFF00"/>
            </a:solidFill>
            <a:prstDash val="solid"/>
            <a:round/>
            <a:headEnd type="none" w="sm" len="sm"/>
            <a:tailEnd type="none" w="sm" len="sm"/>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just" rtl="0">
              <a:spcBef>
                <a:spcPts val="0"/>
              </a:spcBef>
              <a:spcAft>
                <a:spcPts val="0"/>
              </a:spcAft>
              <a:buNone/>
            </a:pPr>
            <a:r>
              <a:rPr lang="en-GB" sz="933" b="1" dirty="0">
                <a:solidFill>
                  <a:schemeClr val="dk1"/>
                </a:solidFill>
                <a:latin typeface="Handlee"/>
                <a:ea typeface="Handlee"/>
                <a:cs typeface="Handlee"/>
                <a:sym typeface="Handlee"/>
              </a:rPr>
              <a:t>RHE:</a:t>
            </a:r>
            <a:endParaRPr sz="933" b="1"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r>
              <a:rPr lang="en-GB" sz="1067" dirty="0">
                <a:solidFill>
                  <a:schemeClr val="dk1"/>
                </a:solidFill>
                <a:latin typeface="Handlee"/>
                <a:ea typeface="Handlee"/>
                <a:cs typeface="Handlee"/>
                <a:sym typeface="Handlee"/>
              </a:rPr>
              <a:t>As healthy, confident and resilient children we will be exploring how we can respect ourselves, others, as well as friends and families. We will be thinking about how we have healthy relationships with our family and our friends, including who we should trust. We will discuss how we can help different groups of people in our environment and our community.  </a:t>
            </a:r>
            <a:endParaRPr sz="1067" dirty="0">
              <a:solidFill>
                <a:schemeClr val="dk1"/>
              </a:solidFill>
              <a:latin typeface="Handlee"/>
              <a:ea typeface="Handlee"/>
              <a:cs typeface="Handlee"/>
              <a:sym typeface="Handlee"/>
            </a:endParaRPr>
          </a:p>
          <a:p>
            <a:pPr marL="0" lvl="0" indent="0" algn="just" rtl="0">
              <a:spcBef>
                <a:spcPts val="0"/>
              </a:spcBef>
              <a:spcAft>
                <a:spcPts val="0"/>
              </a:spcAft>
              <a:buClr>
                <a:schemeClr val="dk1"/>
              </a:buClr>
              <a:buSzPts val="1100"/>
              <a:buFont typeface="Arial"/>
              <a:buNone/>
            </a:pPr>
            <a:endParaRPr sz="867" dirty="0">
              <a:solidFill>
                <a:schemeClr val="dk1"/>
              </a:solidFill>
              <a:latin typeface="Handlee"/>
              <a:ea typeface="Handlee"/>
              <a:cs typeface="Handlee"/>
              <a:sym typeface="Handlee"/>
            </a:endParaRPr>
          </a:p>
        </p:txBody>
      </p:sp>
      <p:sp>
        <p:nvSpPr>
          <p:cNvPr id="61" name="Google Shape;61;p13"/>
          <p:cNvSpPr txBox="1"/>
          <p:nvPr/>
        </p:nvSpPr>
        <p:spPr>
          <a:xfrm>
            <a:off x="7928700" y="4489043"/>
            <a:ext cx="4145200" cy="21971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just" rtl="0">
              <a:lnSpc>
                <a:spcPct val="107916"/>
              </a:lnSpc>
              <a:spcBef>
                <a:spcPts val="0"/>
              </a:spcBef>
              <a:spcAft>
                <a:spcPts val="0"/>
              </a:spcAft>
              <a:buClr>
                <a:schemeClr val="dk1"/>
              </a:buClr>
              <a:buSzPts val="1100"/>
              <a:buFont typeface="Arial"/>
              <a:buNone/>
            </a:pPr>
            <a:r>
              <a:rPr lang="en-GB" sz="1067" b="1" dirty="0">
                <a:solidFill>
                  <a:schemeClr val="dk1"/>
                </a:solidFill>
                <a:latin typeface="Handlee"/>
                <a:ea typeface="Handlee"/>
                <a:cs typeface="Handlee"/>
                <a:sym typeface="Handlee"/>
              </a:rPr>
              <a:t>English:</a:t>
            </a:r>
            <a:endParaRPr sz="1067" b="1" dirty="0">
              <a:solidFill>
                <a:schemeClr val="dk1"/>
              </a:solidFill>
              <a:latin typeface="Handlee"/>
              <a:ea typeface="Handlee"/>
              <a:cs typeface="Handlee"/>
              <a:sym typeface="Handlee"/>
            </a:endParaRPr>
          </a:p>
          <a:p>
            <a:pPr marL="0" lvl="0" indent="0" algn="just" rtl="0">
              <a:lnSpc>
                <a:spcPct val="107916"/>
              </a:lnSpc>
              <a:spcBef>
                <a:spcPts val="0"/>
              </a:spcBef>
              <a:spcAft>
                <a:spcPts val="0"/>
              </a:spcAft>
              <a:buClr>
                <a:schemeClr val="dk1"/>
              </a:buClr>
              <a:buSzPts val="1100"/>
              <a:buFont typeface="Arial"/>
              <a:buNone/>
            </a:pPr>
            <a:r>
              <a:rPr lang="en-GB" sz="1067" dirty="0">
                <a:solidFill>
                  <a:schemeClr val="dk1"/>
                </a:solidFill>
                <a:latin typeface="Handlee"/>
                <a:ea typeface="Handlee"/>
                <a:cs typeface="Handlee"/>
                <a:sym typeface="Handlee"/>
              </a:rPr>
              <a:t>During the Autumn term, our daily English session will be made up of Read Write Inc, SPAG and handwriting. These sessions are about embedding and applying the children’s decoding skills, so reading becomes second nature. We will also spend more time focusing on developing their comprehensions skills so they can talk about what they have read with confidence and also retrieve answers from the text they have read. For those children moving on from </a:t>
            </a:r>
            <a:r>
              <a:rPr lang="en-GB" sz="1067" dirty="0" err="1">
                <a:solidFill>
                  <a:schemeClr val="dk1"/>
                </a:solidFill>
                <a:latin typeface="Handlee"/>
                <a:ea typeface="Handlee"/>
                <a:cs typeface="Handlee"/>
                <a:sym typeface="Handlee"/>
              </a:rPr>
              <a:t>RWInc</a:t>
            </a:r>
            <a:r>
              <a:rPr lang="en-GB" sz="1067" dirty="0">
                <a:solidFill>
                  <a:schemeClr val="dk1"/>
                </a:solidFill>
                <a:latin typeface="Handlee"/>
                <a:ea typeface="Handlee"/>
                <a:cs typeface="Handlee"/>
                <a:sym typeface="Handlee"/>
              </a:rPr>
              <a:t>, they will be following the Jane Considine English scheme which is a structured way of teaching children to write confidently, creatively, and successfully.</a:t>
            </a:r>
            <a:endParaRPr sz="1067" dirty="0">
              <a:solidFill>
                <a:schemeClr val="dk1"/>
              </a:solidFill>
              <a:latin typeface="Handlee"/>
              <a:ea typeface="Handlee"/>
              <a:cs typeface="Handlee"/>
              <a:sym typeface="Handlee"/>
            </a:endParaRPr>
          </a:p>
        </p:txBody>
      </p:sp>
      <p:sp>
        <p:nvSpPr>
          <p:cNvPr id="62" name="Google Shape;62;p13"/>
          <p:cNvSpPr txBox="1"/>
          <p:nvPr/>
        </p:nvSpPr>
        <p:spPr>
          <a:xfrm>
            <a:off x="4556600" y="2578172"/>
            <a:ext cx="3078800" cy="1508400"/>
          </a:xfrm>
          <a:prstGeom prst="rect">
            <a:avLst/>
          </a:prstGeom>
          <a:noFill/>
          <a:ln w="28575" cap="flat" cmpd="sng">
            <a:solidFill>
              <a:srgbClr val="FF9900"/>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GB" sz="1600" b="1" dirty="0">
                <a:latin typeface="Handlee"/>
                <a:ea typeface="Handlee"/>
                <a:cs typeface="Handlee"/>
                <a:sym typeface="Handlee"/>
              </a:rPr>
              <a:t>Leas Foot </a:t>
            </a:r>
          </a:p>
          <a:p>
            <a:pPr marL="0" lvl="0" indent="0" algn="ctr" rtl="0">
              <a:spcBef>
                <a:spcPts val="0"/>
              </a:spcBef>
              <a:spcAft>
                <a:spcPts val="0"/>
              </a:spcAft>
              <a:buNone/>
            </a:pPr>
            <a:r>
              <a:rPr lang="en-GB" sz="1600" b="1" dirty="0">
                <a:latin typeface="Handlee"/>
                <a:ea typeface="Handlee"/>
                <a:cs typeface="Handlee"/>
                <a:sym typeface="Handlee"/>
              </a:rPr>
              <a:t>Year 2 </a:t>
            </a:r>
            <a:endParaRPr sz="1600" b="1" dirty="0">
              <a:latin typeface="Handlee"/>
              <a:ea typeface="Handlee"/>
              <a:cs typeface="Handlee"/>
              <a:sym typeface="Handlee"/>
            </a:endParaRPr>
          </a:p>
          <a:p>
            <a:pPr marL="0" lvl="0" indent="0" algn="ctr" rtl="0">
              <a:spcBef>
                <a:spcPts val="0"/>
              </a:spcBef>
              <a:spcAft>
                <a:spcPts val="0"/>
              </a:spcAft>
              <a:buNone/>
            </a:pPr>
            <a:r>
              <a:rPr lang="en-GB" sz="1600" b="1" dirty="0">
                <a:latin typeface="Handlee"/>
                <a:ea typeface="Handlee"/>
                <a:cs typeface="Handlee"/>
                <a:sym typeface="Handlee"/>
              </a:rPr>
              <a:t>Autumn Term 2026</a:t>
            </a:r>
            <a:endParaRPr sz="1600" b="1" dirty="0">
              <a:latin typeface="Handlee"/>
              <a:ea typeface="Handlee"/>
              <a:cs typeface="Handlee"/>
              <a:sym typeface="Handlee"/>
            </a:endParaRPr>
          </a:p>
        </p:txBody>
      </p:sp>
      <p:pic>
        <p:nvPicPr>
          <p:cNvPr id="63" name="Google Shape;63;p13"/>
          <p:cNvPicPr preferRelativeResize="0"/>
          <p:nvPr/>
        </p:nvPicPr>
        <p:blipFill>
          <a:blip r:embed="rId3">
            <a:alphaModFix/>
          </a:blip>
          <a:stretch>
            <a:fillRect/>
          </a:stretch>
        </p:blipFill>
        <p:spPr>
          <a:xfrm>
            <a:off x="5545456" y="3429000"/>
            <a:ext cx="1101089" cy="602603"/>
          </a:xfrm>
          <a:prstGeom prst="rect">
            <a:avLst/>
          </a:prstGeom>
          <a:noFill/>
          <a:ln>
            <a:noFill/>
          </a:ln>
        </p:spPr>
      </p:pic>
      <p:sp>
        <p:nvSpPr>
          <p:cNvPr id="64" name="Google Shape;64;p13"/>
          <p:cNvSpPr txBox="1"/>
          <p:nvPr/>
        </p:nvSpPr>
        <p:spPr>
          <a:xfrm>
            <a:off x="61700" y="827252"/>
            <a:ext cx="4005200" cy="1395213"/>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just" rtl="0">
              <a:spcBef>
                <a:spcPts val="0"/>
              </a:spcBef>
              <a:spcAft>
                <a:spcPts val="0"/>
              </a:spcAft>
              <a:buNone/>
            </a:pPr>
            <a:r>
              <a:rPr lang="en-GB" sz="1067" b="1" dirty="0">
                <a:solidFill>
                  <a:schemeClr val="dk1"/>
                </a:solidFill>
                <a:latin typeface="Handlee"/>
                <a:ea typeface="Handlee"/>
                <a:cs typeface="Handlee"/>
                <a:sym typeface="Handlee"/>
              </a:rPr>
              <a:t>Computing:</a:t>
            </a:r>
          </a:p>
          <a:p>
            <a:pPr marL="0" lvl="0" indent="0" algn="just" rtl="0">
              <a:spcBef>
                <a:spcPts val="0"/>
              </a:spcBef>
              <a:spcAft>
                <a:spcPts val="0"/>
              </a:spcAft>
              <a:buClr>
                <a:schemeClr val="dk1"/>
              </a:buClr>
              <a:buSzPts val="1100"/>
              <a:buFont typeface="Arial"/>
              <a:buNone/>
            </a:pPr>
            <a:r>
              <a:rPr lang="en-GB" sz="1067" dirty="0">
                <a:solidFill>
                  <a:schemeClr val="dk1"/>
                </a:solidFill>
                <a:latin typeface="Handlee"/>
                <a:ea typeface="Handlee"/>
                <a:cs typeface="Handlee"/>
                <a:sym typeface="Handlee"/>
              </a:rPr>
              <a:t>During our computing lessons, we will be focusing on the theme, ‘Technology Around Us.’ We will ponder what we already know about technology and think about how we use it within the classroom. We will ask questions about how technology can help us and explore using simple technology. This will include, knowing how to turn on a computer, open a program, use a mouse and keyboard.  </a:t>
            </a:r>
          </a:p>
        </p:txBody>
      </p:sp>
      <p:sp>
        <p:nvSpPr>
          <p:cNvPr id="2" name="TextBox 1">
            <a:extLst>
              <a:ext uri="{FF2B5EF4-FFF2-40B4-BE49-F238E27FC236}">
                <a16:creationId xmlns:a16="http://schemas.microsoft.com/office/drawing/2014/main" id="{EFC2B161-18BB-2381-B71C-A6E83D047304}"/>
              </a:ext>
            </a:extLst>
          </p:cNvPr>
          <p:cNvSpPr txBox="1"/>
          <p:nvPr/>
        </p:nvSpPr>
        <p:spPr>
          <a:xfrm>
            <a:off x="64052" y="2217528"/>
            <a:ext cx="4311372" cy="8771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900" b="1" dirty="0">
                <a:latin typeface="Handlee"/>
                <a:cs typeface="Segoe UI"/>
              </a:rPr>
              <a:t>Forest School:</a:t>
            </a:r>
            <a:r>
              <a:rPr lang="en-US" sz="900" dirty="0">
                <a:latin typeface="Handlee"/>
                <a:cs typeface="Segoe UI"/>
              </a:rPr>
              <a:t>​</a:t>
            </a:r>
          </a:p>
          <a:p>
            <a:r>
              <a:rPr lang="en-GB" sz="1050" dirty="0">
                <a:latin typeface="Handlee"/>
                <a:cs typeface="Segoe UI"/>
              </a:rPr>
              <a:t>We are extremely fortunate to be able to access provision for outdoor learning. We will be heading off on our adventures after half term!</a:t>
            </a:r>
            <a:r>
              <a:rPr lang="en-US" sz="1050" dirty="0">
                <a:latin typeface="Handlee"/>
                <a:cs typeface="Segoe UI"/>
              </a:rPr>
              <a:t>​</a:t>
            </a:r>
          </a:p>
          <a:p>
            <a:r>
              <a:rPr lang="en-GB" sz="1050" b="1" i="1" dirty="0">
                <a:latin typeface="Handlee"/>
                <a:cs typeface="Segoe UI"/>
              </a:rPr>
              <a:t>Please ensure children come to school dressed </a:t>
            </a:r>
            <a:r>
              <a:rPr lang="en-GB" sz="1050" b="1" i="1">
                <a:latin typeface="Handlee"/>
                <a:cs typeface="Segoe UI"/>
              </a:rPr>
              <a:t>for Forest </a:t>
            </a:r>
            <a:r>
              <a:rPr lang="en-GB" sz="1050" b="1" i="1" dirty="0">
                <a:latin typeface="Handlee"/>
                <a:cs typeface="Segoe UI"/>
              </a:rPr>
              <a:t>School with appropriate clothing and footwear for these sessions.</a:t>
            </a:r>
            <a:r>
              <a:rPr lang="en-US" sz="1050" dirty="0">
                <a:latin typeface="Handlee"/>
                <a:cs typeface="Segoe UI"/>
              </a:rPr>
              <a:t>​</a:t>
            </a:r>
          </a:p>
        </p:txBody>
      </p:sp>
    </p:spTree>
    <p:extLst>
      <p:ext uri="{BB962C8B-B14F-4D97-AF65-F5344CB8AC3E}">
        <p14:creationId xmlns:p14="http://schemas.microsoft.com/office/powerpoint/2010/main" val="31561376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164481f-8d36-436d-ad51-ca4db39e19cb" xsi:nil="true"/>
    <Fivefinebeeslesson124_x002e_02_x002e_23 xmlns="f9138d25-0e71-4cf7-be13-8f60befdd0a3" xsi:nil="true"/>
    <lcf76f155ced4ddcb4097134ff3c332f xmlns="f9138d25-0e71-4cf7-be13-8f60befdd0a3">
      <Terms xmlns="http://schemas.microsoft.com/office/infopath/2007/PartnerControls"/>
    </lcf76f155ced4ddcb4097134ff3c332f>
    <Questionsareonlyonfirst6pagessoyourchoicewhethertoprintallpagesoronlytheonesthequestionsarebasedon_x002e_ xmlns="f9138d25-0e71-4cf7-be13-8f60befdd0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F5B4D81F31A92489B42BFA172203B2E" ma:contentTypeVersion="21" ma:contentTypeDescription="Create a new document." ma:contentTypeScope="" ma:versionID="7aad9d34d7e04ff1676031edb33ea00c">
  <xsd:schema xmlns:xsd="http://www.w3.org/2001/XMLSchema" xmlns:xs="http://www.w3.org/2001/XMLSchema" xmlns:p="http://schemas.microsoft.com/office/2006/metadata/properties" xmlns:ns2="f9138d25-0e71-4cf7-be13-8f60befdd0a3" xmlns:ns3="3164481f-8d36-436d-ad51-ca4db39e19cb" targetNamespace="http://schemas.microsoft.com/office/2006/metadata/properties" ma:root="true" ma:fieldsID="3645460c95bdf7a26e5ff259ff4eefcd" ns2:_="" ns3:_="">
    <xsd:import namespace="f9138d25-0e71-4cf7-be13-8f60befdd0a3"/>
    <xsd:import namespace="3164481f-8d36-436d-ad51-ca4db39e19c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element ref="ns2:Fivefinebeeslesson124_x002e_02_x002e_23" minOccurs="0"/>
                <xsd:element ref="ns2:MediaServiceObjectDetectorVersions" minOccurs="0"/>
                <xsd:element ref="ns2:MediaServiceSearchProperties" minOccurs="0"/>
                <xsd:element ref="ns2:Questionsareonlyonfirst6pagessoyourchoicewhethertoprintallpagesoronlytheonesthequestionsarebasedon_x002e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138d25-0e71-4cf7-be13-8f60befdd0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116a13-b46f-46dc-8abc-6f1f283a2794"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Fivefinebeeslesson124_x002e_02_x002e_23" ma:index="23" nillable="true" ma:displayName="Five fine bees lesson 1 24.02.23" ma:description="Children moved creatively to the music as insects , changing how they move according to the mood of the music" ma:format="Dropdown" ma:internalName="Fivefinebeeslesson124_x002e_02_x002e_23">
      <xsd:simpleType>
        <xsd:restriction base="dms:Text">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Questionsareonlyonfirst6pagessoyourchoicewhethertoprintallpagesoronlytheonesthequestionsarebasedon_x002e_" ma:index="26" nillable="true" ma:displayName="Questions are only on first 6 pages so your choice whether to print all pages or only the ones the questions are based on." ma:format="Dropdown" ma:internalName="Questionsareonlyonfirst6pagessoyourchoicewhethertoprintallpagesoronlytheonesthequestionsarebasedon_x002e_">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64481f-8d36-436d-ad51-ca4db39e19c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5f321b6-44a9-46c2-ba3a-6b736609b4a5}" ma:internalName="TaxCatchAll" ma:showField="CatchAllData" ma:web="3164481f-8d36-436d-ad51-ca4db39e19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27EEBB-560B-4A76-A1AD-0A1471088FDD}">
  <ds:schemaRefs>
    <ds:schemaRef ds:uri="http://schemas.microsoft.com/office/2006/metadata/properties"/>
    <ds:schemaRef ds:uri="http://schemas.microsoft.com/office/infopath/2007/PartnerControls"/>
    <ds:schemaRef ds:uri="3164481f-8d36-436d-ad51-ca4db39e19cb"/>
    <ds:schemaRef ds:uri="f9138d25-0e71-4cf7-be13-8f60befdd0a3"/>
  </ds:schemaRefs>
</ds:datastoreItem>
</file>

<file path=customXml/itemProps2.xml><?xml version="1.0" encoding="utf-8"?>
<ds:datastoreItem xmlns:ds="http://schemas.openxmlformats.org/officeDocument/2006/customXml" ds:itemID="{5270D8BA-F6DE-4A0B-A33A-012EEB4AD367}">
  <ds:schemaRefs>
    <ds:schemaRef ds:uri="http://schemas.microsoft.com/sharepoint/v3/contenttype/forms"/>
  </ds:schemaRefs>
</ds:datastoreItem>
</file>

<file path=customXml/itemProps3.xml><?xml version="1.0" encoding="utf-8"?>
<ds:datastoreItem xmlns:ds="http://schemas.openxmlformats.org/officeDocument/2006/customXml" ds:itemID="{4A2644EE-E9DF-4319-B1C3-4D1B73FB712F}"/>
</file>

<file path=docProps/app.xml><?xml version="1.0" encoding="utf-8"?>
<Properties xmlns="http://schemas.openxmlformats.org/officeDocument/2006/extended-properties" xmlns:vt="http://schemas.openxmlformats.org/officeDocument/2006/docPropsVTypes">
  <Template>office theme</Template>
  <TotalTime>21</TotalTime>
  <Words>911</Words>
  <Application>Microsoft Office PowerPoint</Application>
  <PresentationFormat>Widescreen</PresentationFormat>
  <Paragraphs>35</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Calibri</vt:lpstr>
      <vt:lpstr>Handlee</vt:lpstr>
      <vt:lpstr>Mulish</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Carter</dc:creator>
  <cp:lastModifiedBy>Sarah Carter</cp:lastModifiedBy>
  <cp:revision>50</cp:revision>
  <dcterms:created xsi:type="dcterms:W3CDTF">2024-09-12T19:38:43Z</dcterms:created>
  <dcterms:modified xsi:type="dcterms:W3CDTF">2026-09-08T07:07:54Z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0x010100BF5B4D81F31A92489B42BFA172203B2E</vt:lpwstr>
  </property>
  <property fmtid="{D5CDD505-2E9C-101B-9397-08002B2CF9AE}" pid="3" name="MediaServiceImageTags">
    <vt:lpwstr/>
  </property>
</Properties>
</file>