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Dreaming Outloud Pro" panose="03050502040302030504" pitchFamily="66" charset="0"/>
      <p:regular r:id="rId7"/>
      <p:italic r:id="rId8"/>
    </p:embeddedFont>
    <p:embeddedFont>
      <p:font typeface="Handlee" panose="020B0604020202020204" charset="0"/>
      <p:regular r:id="rId9"/>
    </p:embeddedFont>
    <p:embeddedFont>
      <p:font typeface="Segoe UI" panose="020B0502040204020203"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9B3B39-5875-4A71-99C8-321474450E90}" v="8" dt="2026-03-31T09:30:27.5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8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font" Target="fonts/font4.fntdata"/><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Taylor" userId="00fc187f-666b-4b57-bb1d-8b4c1e3c63ab" providerId="ADAL" clId="{79D02304-A9E3-4497-B3CF-D8F2215C3DCE}"/>
    <pc:docChg chg="custSel modSld">
      <pc:chgData name="Naomi Taylor" userId="00fc187f-666b-4b57-bb1d-8b4c1e3c63ab" providerId="ADAL" clId="{79D02304-A9E3-4497-B3CF-D8F2215C3DCE}" dt="2026-03-31T09:34:27.361" v="855" actId="20577"/>
      <pc:docMkLst>
        <pc:docMk/>
      </pc:docMkLst>
      <pc:sldChg chg="modSp mod">
        <pc:chgData name="Naomi Taylor" userId="00fc187f-666b-4b57-bb1d-8b4c1e3c63ab" providerId="ADAL" clId="{79D02304-A9E3-4497-B3CF-D8F2215C3DCE}" dt="2026-03-31T09:34:27.361" v="855" actId="20577"/>
        <pc:sldMkLst>
          <pc:docMk/>
          <pc:sldMk cId="0" sldId="256"/>
        </pc:sldMkLst>
        <pc:spChg chg="mod">
          <ac:chgData name="Naomi Taylor" userId="00fc187f-666b-4b57-bb1d-8b4c1e3c63ab" providerId="ADAL" clId="{79D02304-A9E3-4497-B3CF-D8F2215C3DCE}" dt="2026-03-31T09:12:46.768" v="233"/>
          <ac:spMkLst>
            <pc:docMk/>
            <pc:sldMk cId="0" sldId="256"/>
            <ac:spMk id="54" creationId="{00000000-0000-0000-0000-000000000000}"/>
          </ac:spMkLst>
        </pc:spChg>
        <pc:spChg chg="mod">
          <ac:chgData name="Naomi Taylor" userId="00fc187f-666b-4b57-bb1d-8b4c1e3c63ab" providerId="ADAL" clId="{79D02304-A9E3-4497-B3CF-D8F2215C3DCE}" dt="2026-03-31T09:29:48.233" v="625" actId="1076"/>
          <ac:spMkLst>
            <pc:docMk/>
            <pc:sldMk cId="0" sldId="256"/>
            <ac:spMk id="55" creationId="{00000000-0000-0000-0000-000000000000}"/>
          </ac:spMkLst>
        </pc:spChg>
        <pc:spChg chg="mod">
          <ac:chgData name="Naomi Taylor" userId="00fc187f-666b-4b57-bb1d-8b4c1e3c63ab" providerId="ADAL" clId="{79D02304-A9E3-4497-B3CF-D8F2215C3DCE}" dt="2026-03-31T09:08:11.481" v="152" actId="20577"/>
          <ac:spMkLst>
            <pc:docMk/>
            <pc:sldMk cId="0" sldId="256"/>
            <ac:spMk id="56" creationId="{00000000-0000-0000-0000-000000000000}"/>
          </ac:spMkLst>
        </pc:spChg>
        <pc:spChg chg="mod">
          <ac:chgData name="Naomi Taylor" userId="00fc187f-666b-4b57-bb1d-8b4c1e3c63ab" providerId="ADAL" clId="{79D02304-A9E3-4497-B3CF-D8F2215C3DCE}" dt="2026-03-31T09:11:09.100" v="232" actId="20577"/>
          <ac:spMkLst>
            <pc:docMk/>
            <pc:sldMk cId="0" sldId="256"/>
            <ac:spMk id="57" creationId="{00000000-0000-0000-0000-000000000000}"/>
          </ac:spMkLst>
        </pc:spChg>
        <pc:spChg chg="mod">
          <ac:chgData name="Naomi Taylor" userId="00fc187f-666b-4b57-bb1d-8b4c1e3c63ab" providerId="ADAL" clId="{79D02304-A9E3-4497-B3CF-D8F2215C3DCE}" dt="2026-03-31T09:34:27.361" v="855" actId="20577"/>
          <ac:spMkLst>
            <pc:docMk/>
            <pc:sldMk cId="0" sldId="256"/>
            <ac:spMk id="58" creationId="{00000000-0000-0000-0000-000000000000}"/>
          </ac:spMkLst>
        </pc:spChg>
        <pc:spChg chg="mod">
          <ac:chgData name="Naomi Taylor" userId="00fc187f-666b-4b57-bb1d-8b4c1e3c63ab" providerId="ADAL" clId="{79D02304-A9E3-4497-B3CF-D8F2215C3DCE}" dt="2026-03-31T09:33:58.288" v="850" actId="20577"/>
          <ac:spMkLst>
            <pc:docMk/>
            <pc:sldMk cId="0" sldId="256"/>
            <ac:spMk id="59" creationId="{00000000-0000-0000-0000-000000000000}"/>
          </ac:spMkLst>
        </pc:spChg>
        <pc:spChg chg="mod">
          <ac:chgData name="Naomi Taylor" userId="00fc187f-666b-4b57-bb1d-8b4c1e3c63ab" providerId="ADAL" clId="{79D02304-A9E3-4497-B3CF-D8F2215C3DCE}" dt="2026-03-31T09:16:48.645" v="374" actId="1076"/>
          <ac:spMkLst>
            <pc:docMk/>
            <pc:sldMk cId="0" sldId="256"/>
            <ac:spMk id="60" creationId="{00000000-0000-0000-0000-000000000000}"/>
          </ac:spMkLst>
        </pc:spChg>
        <pc:spChg chg="mod">
          <ac:chgData name="Naomi Taylor" userId="00fc187f-666b-4b57-bb1d-8b4c1e3c63ab" providerId="ADAL" clId="{79D02304-A9E3-4497-B3CF-D8F2215C3DCE}" dt="2026-03-31T09:30:27.532" v="626"/>
          <ac:spMkLst>
            <pc:docMk/>
            <pc:sldMk cId="0" sldId="256"/>
            <ac:spMk id="61" creationId="{00000000-0000-0000-0000-000000000000}"/>
          </ac:spMkLst>
        </pc:spChg>
        <pc:spChg chg="mod">
          <ac:chgData name="Naomi Taylor" userId="00fc187f-666b-4b57-bb1d-8b4c1e3c63ab" providerId="ADAL" clId="{79D02304-A9E3-4497-B3CF-D8F2215C3DCE}" dt="2026-03-31T08:42:02.487" v="11" actId="20577"/>
          <ac:spMkLst>
            <pc:docMk/>
            <pc:sldMk cId="0" sldId="256"/>
            <ac:spMk id="6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5910673" y="-41100"/>
            <a:ext cx="3108900" cy="1892796"/>
          </a:xfrm>
          <a:prstGeom prst="rect">
            <a:avLst/>
          </a:prstGeom>
          <a:noFill/>
          <a:ln>
            <a:noFill/>
          </a:ln>
        </p:spPr>
        <p:txBody>
          <a:bodyPr spcFirstLastPara="1" wrap="square" lIns="91425" tIns="91425" rIns="91425" bIns="91425" anchor="t" anchorCtr="0">
            <a:spAutoFit/>
          </a:bodyPr>
          <a:lstStyle/>
          <a:p>
            <a:pPr lvl="0"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Science:</a:t>
            </a:r>
            <a:endParaRPr lang="en-GB" sz="800" b="1"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Scientists, we will be learning all about ‘Looking after plants’. During this unit we will be using a variety of scientific skills such as: carrying out simple tests, creating suggestions from our observations, identifying, classifying and gathering and recording data. </a:t>
            </a:r>
            <a:endParaRPr lang="en-GB" sz="800" b="1"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Maths:</a:t>
            </a:r>
            <a:endParaRPr lang="en-GB" sz="800" b="1"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Mathematicians, Year 1 and 2 will be delving into the topics: time, money, multiplication &amp; division and position &amp; direction. Throughout the math’s lessons, we will be using our mathematical knowledge to solve problems. We will be continuing to develop the children’s ability to explain, prove and show their answers in another way to develop their mastery of maths.</a:t>
            </a:r>
            <a:endParaRPr lang="en-GB" sz="700" dirty="0">
              <a:solidFill>
                <a:schemeClr val="dk1"/>
              </a:solidFill>
              <a:latin typeface="Handlee"/>
              <a:ea typeface="Handlee"/>
              <a:cs typeface="Handlee"/>
            </a:endParaRPr>
          </a:p>
          <a:p>
            <a:pPr>
              <a:buSzPts val="1100"/>
            </a:pPr>
            <a:endParaRPr lang="en-GB" sz="700" dirty="0">
              <a:solidFill>
                <a:schemeClr val="dk1"/>
              </a:solidFill>
              <a:latin typeface="Handlee"/>
              <a:ea typeface="Handlee"/>
              <a:cs typeface="Handlee"/>
            </a:endParaRPr>
          </a:p>
        </p:txBody>
      </p:sp>
      <p:sp>
        <p:nvSpPr>
          <p:cNvPr id="55" name="Google Shape;55;p13"/>
          <p:cNvSpPr txBox="1"/>
          <p:nvPr/>
        </p:nvSpPr>
        <p:spPr>
          <a:xfrm>
            <a:off x="113536" y="1160134"/>
            <a:ext cx="2939386" cy="2143762"/>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RE:</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To begin, we will be looking at the question ‘What does it mean to belong to a faith community?’ We will be exploring different communities both religious and secular.</a:t>
            </a:r>
          </a:p>
          <a:p>
            <a:pPr algn="just"/>
            <a:endParaRPr lang="en-GB" sz="800" dirty="0">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In Summer 2 our focus question will be ‘How should we care for the world and others, and why does it matter?’</a:t>
            </a:r>
          </a:p>
          <a:p>
            <a:pPr algn="just"/>
            <a:endParaRPr lang="en-GB" sz="800" dirty="0">
              <a:latin typeface="Dreaming Outloud Pro" panose="03050502040302030504" pitchFamily="66" charset="0"/>
              <a:ea typeface="Handlee"/>
              <a:cs typeface="Dreaming Outloud Pro" panose="03050502040302030504" pitchFamily="66" charset="0"/>
              <a:sym typeface="Handlee"/>
            </a:endParaRPr>
          </a:p>
          <a:p>
            <a:pPr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Christian Distinctiveness:</a:t>
            </a:r>
          </a:p>
          <a:p>
            <a:pPr lvl="0" algn="just">
              <a:spcAft>
                <a:spcPts val="375"/>
              </a:spcAft>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demonstrate our Christian Values through daily acts of collective worship, singing worship and family group acts of worship. </a:t>
            </a:r>
          </a:p>
          <a:p>
            <a:pPr lvl="0" algn="just">
              <a:spcAft>
                <a:spcPts val="375"/>
              </a:spcAft>
            </a:pPr>
            <a:r>
              <a:rPr lang="en-GB" sz="800" b="1" dirty="0">
                <a:solidFill>
                  <a:schemeClr val="dk1"/>
                </a:solidFill>
                <a:latin typeface="Dreaming Outloud Pro" panose="03050502040302030504" pitchFamily="66" charset="0"/>
                <a:ea typeface="Handlee"/>
                <a:cs typeface="Dreaming Outloud Pro" panose="03050502040302030504" pitchFamily="66" charset="0"/>
                <a:sym typeface="Handlee"/>
              </a:rPr>
              <a:t>Spiritualty</a:t>
            </a: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 – This term we will explore the big questions ‘If you can’t see something is it real?’ and ‘How big is the sky?’</a:t>
            </a:r>
          </a:p>
          <a:p>
            <a:pPr algn="just"/>
            <a:endParaRPr lang="en-GB" sz="800" b="1" dirty="0">
              <a:solidFill>
                <a:schemeClr val="dk1"/>
              </a:solidFill>
              <a:latin typeface="Dreaming Outloud Pro" panose="03050502040302030504" pitchFamily="66" charset="0"/>
              <a:ea typeface="Handlee"/>
              <a:cs typeface="Dreaming Outloud Pro" panose="03050502040302030504" pitchFamily="66" charset="0"/>
              <a:sym typeface="Handlee"/>
            </a:endParaRPr>
          </a:p>
        </p:txBody>
      </p:sp>
      <p:sp>
        <p:nvSpPr>
          <p:cNvPr id="56" name="Google Shape;56;p13"/>
          <p:cNvSpPr txBox="1"/>
          <p:nvPr/>
        </p:nvSpPr>
        <p:spPr>
          <a:xfrm>
            <a:off x="75043" y="0"/>
            <a:ext cx="3135900" cy="1302506"/>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PE:</a:t>
            </a:r>
            <a:endParaRPr lang="en-US" sz="800" b="1" u="sng" dirty="0">
              <a:solidFill>
                <a:schemeClr val="dk1"/>
              </a:solidFill>
              <a:latin typeface="Dreaming Outloud Pro" panose="03050502040302030504" pitchFamily="66" charset="0"/>
              <a:ea typeface="Handlee"/>
              <a:cs typeface="Dreaming Outloud Pro" panose="03050502040302030504" pitchFamily="66" charset="0"/>
            </a:endParaRPr>
          </a:p>
          <a:p>
            <a:r>
              <a:rPr lang="en-GB" sz="800" dirty="0">
                <a:solidFill>
                  <a:schemeClr val="tx1"/>
                </a:solidFill>
                <a:latin typeface="Dreaming Outloud Pro"/>
                <a:ea typeface="Handlee"/>
                <a:cs typeface="Dreaming Outloud Pro"/>
                <a:sym typeface="Handlee"/>
              </a:rPr>
              <a:t>As well-rounded, active citizens, our children will feel a sense of belonging by immersing themselves in a wide range of physical activities as well as welly walks. This term, our PE sessions will be guided by Premier Sports and will be on a Wednesday. Over the course of the term, we will be practising our skills ready for Sports Day! </a:t>
            </a:r>
            <a:endParaRPr lang="en-GB" sz="800" dirty="0">
              <a:solidFill>
                <a:schemeClr val="tx1"/>
              </a:solidFill>
              <a:latin typeface="Dreaming Outloud Pro"/>
              <a:ea typeface="Handlee"/>
              <a:cs typeface="Dreaming Outloud Pro"/>
            </a:endParaRPr>
          </a:p>
          <a:p>
            <a:pPr marL="0" lvl="0" indent="0" algn="l" rtl="0">
              <a:spcBef>
                <a:spcPts val="0"/>
              </a:spcBef>
              <a:spcAft>
                <a:spcPts val="0"/>
              </a:spcAft>
              <a:buClr>
                <a:schemeClr val="dk1"/>
              </a:buClr>
              <a:buSzPts val="1100"/>
              <a:buFont typeface="Arial"/>
              <a:buNone/>
            </a:pPr>
            <a:r>
              <a:rPr lang="en-GB" sz="800" dirty="0">
                <a:solidFill>
                  <a:schemeClr val="dk1"/>
                </a:solidFill>
                <a:latin typeface="Dreaming Outloud Pro" panose="03050502040302030504" pitchFamily="66" charset="0"/>
                <a:ea typeface="Handlee"/>
                <a:cs typeface="Dreaming Outloud Pro" panose="03050502040302030504" pitchFamily="66" charset="0"/>
              </a:rPr>
              <a:t> </a:t>
            </a:r>
          </a:p>
          <a:p>
            <a:pPr marL="0" lvl="0" indent="0" algn="l" rtl="0">
              <a:spcBef>
                <a:spcPts val="0"/>
              </a:spcBef>
              <a:spcAft>
                <a:spcPts val="0"/>
              </a:spcAft>
              <a:buClr>
                <a:schemeClr val="dk1"/>
              </a:buClr>
              <a:buSzPts val="1100"/>
              <a:buFont typeface="Arial"/>
              <a:buNone/>
            </a:pPr>
            <a:endParaRPr lang="en-GB" sz="800" dirty="0">
              <a:solidFill>
                <a:schemeClr val="dk1"/>
              </a:solidFill>
              <a:latin typeface="Dreaming Outloud Pro" panose="03050502040302030504" pitchFamily="66" charset="0"/>
              <a:ea typeface="Handlee"/>
              <a:cs typeface="Dreaming Outloud Pro" panose="03050502040302030504" pitchFamily="66" charset="0"/>
            </a:endParaRPr>
          </a:p>
        </p:txBody>
      </p:sp>
      <p:sp>
        <p:nvSpPr>
          <p:cNvPr id="57" name="Google Shape;57;p13"/>
          <p:cNvSpPr txBox="1"/>
          <p:nvPr/>
        </p:nvSpPr>
        <p:spPr>
          <a:xfrm>
            <a:off x="3172832" y="149479"/>
            <a:ext cx="2697444" cy="1538853"/>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algn="just"/>
            <a:r>
              <a:rPr lang="en-GB" sz="800" b="1" u="sng" dirty="0">
                <a:latin typeface="Dreaming Outloud Pro" panose="03050502040302030504" pitchFamily="66" charset="0"/>
                <a:ea typeface="Handlee"/>
                <a:cs typeface="Dreaming Outloud Pro" panose="03050502040302030504" pitchFamily="66" charset="0"/>
                <a:sym typeface="Handlee"/>
              </a:rPr>
              <a:t>Art &amp; Design</a:t>
            </a:r>
            <a:r>
              <a:rPr lang="en-GB" sz="800" b="1" dirty="0">
                <a:latin typeface="Dreaming Outloud Pro" panose="03050502040302030504" pitchFamily="66" charset="0"/>
                <a:ea typeface="Handlee"/>
                <a:cs typeface="Dreaming Outloud Pro" panose="03050502040302030504" pitchFamily="66" charset="0"/>
                <a:sym typeface="Handlee"/>
              </a:rPr>
              <a:t>: </a:t>
            </a:r>
          </a:p>
          <a:p>
            <a:pPr algn="just"/>
            <a:r>
              <a:rPr lang="en-GB" sz="800" dirty="0">
                <a:latin typeface="Dreaming Outloud Pro" panose="03050502040302030504" pitchFamily="66" charset="0"/>
                <a:ea typeface="Handlee"/>
                <a:cs typeface="Dreaming Outloud Pro" panose="03050502040302030504" pitchFamily="66" charset="0"/>
                <a:sym typeface="Handlee"/>
              </a:rPr>
              <a:t>As artists, we will be exploring the work of Gloria </a:t>
            </a:r>
            <a:r>
              <a:rPr lang="en-GB" sz="800" dirty="0" err="1">
                <a:latin typeface="Dreaming Outloud Pro" panose="03050502040302030504" pitchFamily="66" charset="0"/>
                <a:ea typeface="Handlee"/>
                <a:cs typeface="Dreaming Outloud Pro" panose="03050502040302030504" pitchFamily="66" charset="0"/>
                <a:sym typeface="Handlee"/>
              </a:rPr>
              <a:t>Petyarre</a:t>
            </a:r>
            <a:r>
              <a:rPr lang="en-GB" sz="800" dirty="0">
                <a:latin typeface="Dreaming Outloud Pro" panose="03050502040302030504" pitchFamily="66" charset="0"/>
                <a:ea typeface="Handlee"/>
                <a:cs typeface="Dreaming Outloud Pro" panose="03050502040302030504" pitchFamily="66" charset="0"/>
                <a:sym typeface="Handlee"/>
              </a:rPr>
              <a:t>. We will be studying her Aboriginal art and discussing how her work can inspire our own work. We will learn a range of printing techniques and will use lots of bright colours!</a:t>
            </a:r>
          </a:p>
          <a:p>
            <a:pPr algn="just"/>
            <a:endParaRPr lang="en-GB" sz="800" b="1" dirty="0">
              <a:latin typeface="Dreaming Outloud Pro" panose="03050502040302030504" pitchFamily="66" charset="0"/>
              <a:ea typeface="Handlee"/>
              <a:cs typeface="Dreaming Outloud Pro" panose="03050502040302030504" pitchFamily="66" charset="0"/>
              <a:sym typeface="Handlee"/>
            </a:endParaRPr>
          </a:p>
          <a:p>
            <a:pPr algn="just"/>
            <a:r>
              <a:rPr lang="en-GB" sz="800" b="1" u="sng" dirty="0">
                <a:latin typeface="Dreaming Outloud Pro" panose="03050502040302030504" pitchFamily="66" charset="0"/>
                <a:ea typeface="Handlee"/>
                <a:cs typeface="Dreaming Outloud Pro" panose="03050502040302030504" pitchFamily="66" charset="0"/>
                <a:sym typeface="Handlee"/>
              </a:rPr>
              <a:t>Design &amp; Technology:</a:t>
            </a:r>
            <a:endParaRPr lang="en-GB" sz="800" u="sng"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designers, our project this term and our final outcome will be to make a fruit smoothie. Throughout this unit we will be looking at a range of different fruit and how we can prepare food safely and hygienically. </a:t>
            </a:r>
            <a:endParaRPr lang="en-GB" sz="800" dirty="0">
              <a:latin typeface="Dreaming Outloud Pro" panose="03050502040302030504" pitchFamily="66" charset="0"/>
              <a:cs typeface="Dreaming Outloud Pro" panose="03050502040302030504" pitchFamily="66" charset="0"/>
            </a:endParaRPr>
          </a:p>
        </p:txBody>
      </p:sp>
      <p:sp>
        <p:nvSpPr>
          <p:cNvPr id="58" name="Google Shape;58;p13"/>
          <p:cNvSpPr txBox="1"/>
          <p:nvPr/>
        </p:nvSpPr>
        <p:spPr>
          <a:xfrm>
            <a:off x="5960059" y="3123687"/>
            <a:ext cx="3151200" cy="1794948"/>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History and Geography:</a:t>
            </a:r>
            <a:endParaRPr lang="en-US" sz="800"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Geographers, we will be learning all about Australia. We will be retrieving our knowledge of human and physical features, climates and landmarks. We will also be learning about the different animals </a:t>
            </a:r>
            <a:r>
              <a:rPr lang="en-GB" sz="800">
                <a:latin typeface="Dreaming Outloud Pro" panose="03050502040302030504" pitchFamily="66" charset="0"/>
                <a:ea typeface="Handlee"/>
                <a:cs typeface="Dreaming Outloud Pro" panose="03050502040302030504" pitchFamily="66" charset="0"/>
                <a:sym typeface="Handlee"/>
              </a:rPr>
              <a:t>in Australia and </a:t>
            </a:r>
            <a:r>
              <a:rPr lang="en-GB" sz="800" dirty="0">
                <a:latin typeface="Dreaming Outloud Pro" panose="03050502040302030504" pitchFamily="66" charset="0"/>
                <a:ea typeface="Handlee"/>
                <a:cs typeface="Dreaming Outloud Pro" panose="03050502040302030504" pitchFamily="66" charset="0"/>
                <a:sym typeface="Handlee"/>
              </a:rPr>
              <a:t>will compare Australia to the United Kingdom. </a:t>
            </a:r>
          </a:p>
          <a:p>
            <a:pPr algn="just"/>
            <a:endParaRPr lang="en-GB" sz="800" b="1"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Historians, we will be learning all about The Great Fire of London. We will be looking at sources and researching to gather a picture of how the fire started and how it impacted the lives of those living in London. We will learn about Samuel Pepys and Puddling Lane and understand why the Great Fire of London was so significant in our history. </a:t>
            </a:r>
            <a:endParaRPr lang="en-GB" sz="800" dirty="0">
              <a:latin typeface="Dreaming Outloud Pro" panose="03050502040302030504" pitchFamily="66" charset="0"/>
              <a:cs typeface="Dreaming Outloud Pro" panose="03050502040302030504" pitchFamily="66" charset="0"/>
              <a:sym typeface="Handlee"/>
            </a:endParaRPr>
          </a:p>
        </p:txBody>
      </p:sp>
      <p:sp>
        <p:nvSpPr>
          <p:cNvPr id="59" name="Google Shape;59;p13"/>
          <p:cNvSpPr txBox="1"/>
          <p:nvPr/>
        </p:nvSpPr>
        <p:spPr>
          <a:xfrm>
            <a:off x="3211627" y="3682622"/>
            <a:ext cx="2702546" cy="800189"/>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Music: </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musicians, we will be learning the music and song ‘Come Dance With Me’. We will be learning about the upbeat song, practising the beat using different methods and learning the lyrics to sing along. </a:t>
            </a:r>
            <a:endParaRPr lang="en-GB" sz="800" dirty="0">
              <a:solidFill>
                <a:schemeClr val="dk1"/>
              </a:solidFill>
              <a:latin typeface="Dreaming Outloud Pro" panose="03050502040302030504" pitchFamily="66" charset="0"/>
              <a:ea typeface="Handlee"/>
              <a:cs typeface="Dreaming Outloud Pro" panose="03050502040302030504" pitchFamily="66" charset="0"/>
            </a:endParaRPr>
          </a:p>
        </p:txBody>
      </p:sp>
      <p:sp>
        <p:nvSpPr>
          <p:cNvPr id="60" name="Google Shape;60;p13"/>
          <p:cNvSpPr txBox="1"/>
          <p:nvPr/>
        </p:nvSpPr>
        <p:spPr>
          <a:xfrm>
            <a:off x="5961086" y="1851696"/>
            <a:ext cx="3058487" cy="1292631"/>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RHE:</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buClr>
                <a:schemeClr val="dk1"/>
              </a:buClr>
              <a:buSzPts val="1100"/>
            </a:pPr>
            <a:r>
              <a:rPr lang="en-GB" sz="800" dirty="0">
                <a:latin typeface="Dreaming Outloud Pro" panose="03050502040302030504" pitchFamily="66" charset="0"/>
                <a:ea typeface="Handlee"/>
                <a:cs typeface="Dreaming Outloud Pro" panose="03050502040302030504" pitchFamily="66" charset="0"/>
                <a:sym typeface="Handlee"/>
              </a:rPr>
              <a:t>As healthy, confident and resilient children, </a:t>
            </a: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will be learning about citizenship and being part of a community in our school, local area and beyond. We will also be learning and understanding about money and economic well being.</a:t>
            </a:r>
          </a:p>
          <a:p>
            <a:pPr algn="just">
              <a:buClr>
                <a:schemeClr val="dk1"/>
              </a:buClr>
              <a:buSzPts val="1100"/>
            </a:pPr>
            <a:endParaRPr lang="en-GB" sz="800"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buClr>
                <a:schemeClr val="dk1"/>
              </a:buClr>
              <a:buSzPts val="1100"/>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will spend Summer 2 talking about transition into the next academic year. It is important the children have this time to understand the changes in September. </a:t>
            </a:r>
            <a:endParaRPr lang="en-GB" sz="800" dirty="0">
              <a:latin typeface="Dreaming Outloud Pro" panose="03050502040302030504" pitchFamily="66" charset="0"/>
              <a:ea typeface="Handlee"/>
              <a:cs typeface="Dreaming Outloud Pro" panose="03050502040302030504" pitchFamily="66" charset="0"/>
              <a:sym typeface="Handlee"/>
            </a:endParaRPr>
          </a:p>
        </p:txBody>
      </p:sp>
      <p:sp>
        <p:nvSpPr>
          <p:cNvPr id="61" name="Google Shape;61;p13"/>
          <p:cNvSpPr txBox="1"/>
          <p:nvPr/>
        </p:nvSpPr>
        <p:spPr>
          <a:xfrm>
            <a:off x="75043" y="3369908"/>
            <a:ext cx="3108900" cy="1387144"/>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English:</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fontAlgn="base">
              <a:lnSpc>
                <a:spcPts val="900"/>
              </a:lnSpc>
            </a:pPr>
            <a:r>
              <a:rPr lang="en-GB" sz="800" dirty="0">
                <a:latin typeface="Dreaming Outloud Pro" panose="03050502040302030504" pitchFamily="66" charset="0"/>
                <a:cs typeface="Dreaming Outloud Pro" panose="03050502040302030504" pitchFamily="66" charset="0"/>
              </a:rPr>
              <a:t>During the Summer term, our daily English lessons will be from Jane </a:t>
            </a:r>
            <a:r>
              <a:rPr lang="en-GB" sz="800" dirty="0" err="1">
                <a:latin typeface="Dreaming Outloud Pro" panose="03050502040302030504" pitchFamily="66" charset="0"/>
                <a:cs typeface="Dreaming Outloud Pro" panose="03050502040302030504" pitchFamily="66" charset="0"/>
              </a:rPr>
              <a:t>Consodine</a:t>
            </a:r>
            <a:r>
              <a:rPr lang="en-GB" sz="800" dirty="0">
                <a:latin typeface="Dreaming Outloud Pro" panose="03050502040302030504" pitchFamily="66" charset="0"/>
                <a:cs typeface="Dreaming Outloud Pro" panose="03050502040302030504" pitchFamily="66" charset="0"/>
              </a:rPr>
              <a:t> scheme and RWInc. These sessions are really about embedding and applying the children’s decoding skills and building a stamina for writing, so it becomes second nature. The phonics screening check will take place for Yr1s in June.</a:t>
            </a:r>
            <a:r>
              <a:rPr lang="en-GB" sz="800" dirty="0">
                <a:latin typeface="Dreaming Outloud Pro" panose="03050502040302030504" pitchFamily="66" charset="0"/>
              </a:rPr>
              <a:t> </a:t>
            </a:r>
            <a:endParaRPr lang="en-US" sz="1000" dirty="0">
              <a:latin typeface="Segoe UI" panose="020B0502040204020203" pitchFamily="34" charset="0"/>
            </a:endParaRPr>
          </a:p>
          <a:p>
            <a:pPr algn="just"/>
            <a:endParaRPr lang="en-GB" sz="800"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cs typeface="Dreaming Outloud Pro" panose="03050502040302030504" pitchFamily="66" charset="0"/>
              </a:rPr>
              <a:t>We will also spend time focusing on our handwriting, using our 4 Ps to ensure that the children feel confident and have the skills to work towards perfect handwriting. </a:t>
            </a:r>
          </a:p>
        </p:txBody>
      </p:sp>
      <p:sp>
        <p:nvSpPr>
          <p:cNvPr id="62" name="Google Shape;62;p13"/>
          <p:cNvSpPr txBox="1"/>
          <p:nvPr/>
        </p:nvSpPr>
        <p:spPr>
          <a:xfrm>
            <a:off x="3309917" y="1978965"/>
            <a:ext cx="2381954" cy="784461"/>
          </a:xfrm>
          <a:prstGeom prst="rect">
            <a:avLst/>
          </a:prstGeom>
          <a:noFill/>
          <a:ln w="28575" cap="flat" cmpd="sng">
            <a:solidFill>
              <a:srgbClr val="8E7CC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b="1" dirty="0">
                <a:latin typeface="Dreaming Outloud Pro" panose="03050502040302030504" pitchFamily="66" charset="0"/>
                <a:ea typeface="Handlee"/>
                <a:cs typeface="Dreaming Outloud Pro" panose="03050502040302030504" pitchFamily="66" charset="0"/>
                <a:sym typeface="Handlee"/>
              </a:rPr>
              <a:t>Leas Foot Class</a:t>
            </a:r>
            <a:endParaRPr b="1" dirty="0">
              <a:latin typeface="Dreaming Outloud Pro" panose="03050502040302030504" pitchFamily="66" charset="0"/>
              <a:ea typeface="Handlee"/>
              <a:cs typeface="Dreaming Outloud Pro" panose="03050502040302030504" pitchFamily="66" charset="0"/>
              <a:sym typeface="Handlee"/>
            </a:endParaRPr>
          </a:p>
          <a:p>
            <a:pPr marL="0" lvl="0" indent="0" algn="ctr" rtl="0">
              <a:spcBef>
                <a:spcPts val="0"/>
              </a:spcBef>
              <a:spcAft>
                <a:spcPts val="0"/>
              </a:spcAft>
              <a:buNone/>
            </a:pPr>
            <a:r>
              <a:rPr lang="en-GB" b="1" dirty="0">
                <a:latin typeface="Dreaming Outloud Pro" panose="03050502040302030504" pitchFamily="66" charset="0"/>
                <a:ea typeface="Handlee"/>
                <a:cs typeface="Dreaming Outloud Pro" panose="03050502040302030504" pitchFamily="66" charset="0"/>
                <a:sym typeface="Handlee"/>
              </a:rPr>
              <a:t>Year 1 &amp; 2</a:t>
            </a:r>
            <a:endParaRPr b="1" dirty="0">
              <a:latin typeface="Dreaming Outloud Pro" panose="03050502040302030504" pitchFamily="66" charset="0"/>
              <a:ea typeface="Handlee"/>
              <a:cs typeface="Dreaming Outloud Pro" panose="03050502040302030504" pitchFamily="66" charset="0"/>
              <a:sym typeface="Handlee"/>
            </a:endParaRPr>
          </a:p>
          <a:p>
            <a:pPr marL="0" lvl="0" indent="0" algn="ctr" rtl="0">
              <a:spcBef>
                <a:spcPts val="0"/>
              </a:spcBef>
              <a:spcAft>
                <a:spcPts val="0"/>
              </a:spcAft>
              <a:buNone/>
            </a:pPr>
            <a:r>
              <a:rPr lang="en-GB" b="1" dirty="0">
                <a:latin typeface="Dreaming Outloud Pro"/>
                <a:ea typeface="Handlee"/>
                <a:cs typeface="Dreaming Outloud Pro"/>
                <a:sym typeface="Handlee"/>
              </a:rPr>
              <a:t>Summer Term 25-26</a:t>
            </a:r>
          </a:p>
          <a:p>
            <a:pPr marL="0" lvl="0" indent="0" algn="ctr" rtl="0">
              <a:spcBef>
                <a:spcPts val="0"/>
              </a:spcBef>
              <a:spcAft>
                <a:spcPts val="0"/>
              </a:spcAft>
              <a:buNone/>
            </a:pPr>
            <a:endParaRPr lang="en-GB" b="1" dirty="0">
              <a:latin typeface="Dreaming Outloud Pro"/>
              <a:ea typeface="Handlee"/>
              <a:cs typeface="Dreaming Outloud Pro"/>
              <a:sym typeface="Handlee"/>
            </a:endParaRPr>
          </a:p>
          <a:p>
            <a:pPr marL="0" lvl="0" indent="0" algn="ctr" rtl="0">
              <a:spcBef>
                <a:spcPts val="0"/>
              </a:spcBef>
              <a:spcAft>
                <a:spcPts val="0"/>
              </a:spcAft>
              <a:buNone/>
            </a:pPr>
            <a:endParaRPr lang="en-GB" b="1" dirty="0">
              <a:latin typeface="Dreaming Outloud Pro"/>
              <a:ea typeface="Handlee"/>
              <a:cs typeface="Dreaming Outloud Pro"/>
              <a:sym typeface="Handlee"/>
            </a:endParaRPr>
          </a:p>
          <a:p>
            <a:pPr marL="0" lvl="0" indent="0" algn="ctr" rtl="0">
              <a:spcBef>
                <a:spcPts val="0"/>
              </a:spcBef>
              <a:spcAft>
                <a:spcPts val="0"/>
              </a:spcAft>
              <a:buNone/>
            </a:pPr>
            <a:endParaRPr b="1" dirty="0">
              <a:latin typeface="Dreaming Outloud Pro" panose="03050502040302030504" pitchFamily="66" charset="0"/>
              <a:ea typeface="Handlee"/>
              <a:cs typeface="Dreaming Outloud Pro" panose="03050502040302030504" pitchFamily="66" charset="0"/>
              <a:sym typeface="Handlee"/>
            </a:endParaRPr>
          </a:p>
        </p:txBody>
      </p:sp>
      <p:sp>
        <p:nvSpPr>
          <p:cNvPr id="2" name="AutoShape 2" descr="You To Me Are Everything">
            <a:extLst>
              <a:ext uri="{FF2B5EF4-FFF2-40B4-BE49-F238E27FC236}">
                <a16:creationId xmlns:a16="http://schemas.microsoft.com/office/drawing/2014/main" id="{677BC45F-F155-8725-4DAF-2532EB4CC902}"/>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6" name="Picture 2" descr="All Saints' Thurlestone C of E Academy">
            <a:extLst>
              <a:ext uri="{FF2B5EF4-FFF2-40B4-BE49-F238E27FC236}">
                <a16:creationId xmlns:a16="http://schemas.microsoft.com/office/drawing/2014/main" id="{33FFAA1C-C103-63B1-CB2E-9F15FB532B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2783287"/>
            <a:ext cx="648176" cy="6481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Leas Foot Sands - Devon | UK Beach Guide">
            <a:extLst>
              <a:ext uri="{FF2B5EF4-FFF2-40B4-BE49-F238E27FC236}">
                <a16:creationId xmlns:a16="http://schemas.microsoft.com/office/drawing/2014/main" id="{3D3359CC-D411-8AD6-AC39-8D8420955C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6171" y="2809841"/>
            <a:ext cx="828829" cy="6216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aad9d34d7e04ff1676031edb33ea00c">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3645460c95bdf7a26e5ff259ff4eefcd"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Props1.xml><?xml version="1.0" encoding="utf-8"?>
<ds:datastoreItem xmlns:ds="http://schemas.openxmlformats.org/officeDocument/2006/customXml" ds:itemID="{A0205475-8F9C-4EC4-8ECC-FD9C9F3495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38d25-0e71-4cf7-be13-8f60befdd0a3"/>
    <ds:schemaRef ds:uri="3164481f-8d36-436d-ad51-ca4db39e1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A25A3A-E815-4E39-89BD-6E3D1238814C}">
  <ds:schemaRefs>
    <ds:schemaRef ds:uri="http://schemas.microsoft.com/sharepoint/v3/contenttype/forms"/>
  </ds:schemaRefs>
</ds:datastoreItem>
</file>

<file path=customXml/itemProps3.xml><?xml version="1.0" encoding="utf-8"?>
<ds:datastoreItem xmlns:ds="http://schemas.openxmlformats.org/officeDocument/2006/customXml" ds:itemID="{46A21DF8-271B-4D70-8782-D30214AD2612}">
  <ds:schemaRefs>
    <ds:schemaRef ds:uri="http://schemas.microsoft.com/office/2006/documentManagement/types"/>
    <ds:schemaRef ds:uri="http://purl.org/dc/dcmitype/"/>
    <ds:schemaRef ds:uri="f9138d25-0e71-4cf7-be13-8f60befdd0a3"/>
    <ds:schemaRef ds:uri="http://purl.org/dc/elements/1.1/"/>
    <ds:schemaRef ds:uri="http://schemas.microsoft.com/office/infopath/2007/PartnerControls"/>
    <ds:schemaRef ds:uri="http://www.w3.org/XML/1998/namespace"/>
    <ds:schemaRef ds:uri="http://schemas.openxmlformats.org/package/2006/metadata/core-properties"/>
    <ds:schemaRef ds:uri="http://purl.org/dc/terms/"/>
    <ds:schemaRef ds:uri="3164481f-8d36-436d-ad51-ca4db39e19c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408</TotalTime>
  <Words>734</Words>
  <Application>Microsoft Office PowerPoint</Application>
  <PresentationFormat>On-screen Show (16:9)</PresentationFormat>
  <Paragraphs>38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Dreaming Outloud Pro</vt:lpstr>
      <vt:lpstr>Arial</vt:lpstr>
      <vt:lpstr>Segoe UI</vt:lpstr>
      <vt:lpstr>Handlee</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Naomi Taylor</cp:lastModifiedBy>
  <cp:revision>84</cp:revision>
  <dcterms:modified xsi:type="dcterms:W3CDTF">2026-03-31T09:34:29Z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ies>
</file>