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3" d="100"/>
          <a:sy n="83" d="100"/>
        </p:scale>
        <p:origin x="461"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B4EEE2-9E24-4606-AB45-F96E5568C328}" type="datetimeFigureOut">
              <a:t>5/21/2025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F1CD7F-786C-4AE8-8F74-6ED9FFC80E0F}" type="slidenum">
              <a:t>‹#›</a:t>
            </a:fld>
            <a:endParaRPr lang="en-US"/>
          </a:p>
        </p:txBody>
      </p:sp>
    </p:spTree>
    <p:extLst>
      <p:ext uri="{BB962C8B-B14F-4D97-AF65-F5344CB8AC3E}">
        <p14:creationId xmlns:p14="http://schemas.microsoft.com/office/powerpoint/2010/main" val="1756548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79007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5/21/2025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7926846" y="418"/>
            <a:ext cx="4145200" cy="2620742"/>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None/>
            </a:pPr>
            <a:r>
              <a:rPr lang="en-GB" sz="933" b="1" dirty="0">
                <a:solidFill>
                  <a:schemeClr val="dk1"/>
                </a:solidFill>
                <a:latin typeface="Handlee"/>
                <a:ea typeface="Handlee"/>
                <a:cs typeface="Handlee"/>
                <a:sym typeface="Handlee"/>
              </a:rPr>
              <a:t>Science:</a:t>
            </a:r>
          </a:p>
          <a:p>
            <a:pPr algn="just"/>
            <a:r>
              <a:rPr lang="en-US" sz="933" dirty="0">
                <a:solidFill>
                  <a:schemeClr val="dk1"/>
                </a:solidFill>
                <a:latin typeface="Handlee"/>
              </a:rPr>
              <a:t>As scientists, we will be learning all about everyday materials.  They will be developing their understanding of objects and the materials from which they are made. They will classify and sort items into categories such as wood, plastic, glass, metal, fabric and paper. Once comfortable with the term ‘materials’, they will deepen their understanding by describing the properties of different materials and make simple comparisons.  </a:t>
            </a:r>
            <a:endParaRPr lang="en-GB" sz="933">
              <a:solidFill>
                <a:schemeClr val="dk1"/>
              </a:solidFill>
              <a:latin typeface="Handlee"/>
              <a:sym typeface="Handlee"/>
            </a:endParaRPr>
          </a:p>
          <a:p>
            <a:pPr algn="just"/>
            <a:endParaRPr lang="en-GB" sz="900" b="1" dirty="0">
              <a:solidFill>
                <a:schemeClr val="dk1"/>
              </a:solidFill>
              <a:latin typeface="Handlee"/>
              <a:ea typeface="Handlee"/>
              <a:cs typeface="Handlee"/>
              <a:sym typeface="Handlee"/>
            </a:endParaRPr>
          </a:p>
          <a:p>
            <a:pPr algn="just"/>
            <a:r>
              <a:rPr lang="en-GB" sz="800" b="1" dirty="0">
                <a:solidFill>
                  <a:schemeClr val="dk1"/>
                </a:solidFill>
                <a:latin typeface="Handlee"/>
                <a:ea typeface="Handlee"/>
                <a:cs typeface="Handlee"/>
                <a:sym typeface="Handlee"/>
              </a:rPr>
              <a:t>Maths:</a:t>
            </a:r>
            <a:endParaRPr sz="800" b="1" dirty="0">
              <a:solidFill>
                <a:schemeClr val="dk1"/>
              </a:solidFill>
              <a:latin typeface="Handlee"/>
              <a:ea typeface="Handlee"/>
              <a:cs typeface="Handlee"/>
            </a:endParaRPr>
          </a:p>
          <a:p>
            <a:r>
              <a:rPr lang="en-GB" sz="800" dirty="0">
                <a:solidFill>
                  <a:schemeClr val="dk1"/>
                </a:solidFill>
                <a:latin typeface="Handlee"/>
                <a:ea typeface="Handlee"/>
                <a:cs typeface="Segoe UI"/>
                <a:sym typeface="Handlee"/>
              </a:rPr>
              <a:t>As mathematicians, Year 1 will start this term with a strong emphasis on place value, with a focus on numbers to 10 initially before moving onto numbers to 20. We will use a range of resources to support their counting forwards and backwards, as well as exploring how to represent numbers in a variety of ways using the part- part whole model before moving onto addition and subtraction .</a:t>
            </a:r>
            <a:endParaRPr lang="en-US" sz="800">
              <a:solidFill>
                <a:schemeClr val="dk1"/>
              </a:solidFill>
              <a:latin typeface="Handlee"/>
              <a:ea typeface="Handlee"/>
              <a:cs typeface="Segoe UI"/>
            </a:endParaRPr>
          </a:p>
          <a:p>
            <a:r>
              <a:rPr lang="en-GB" sz="800" dirty="0">
                <a:solidFill>
                  <a:schemeClr val="dk1"/>
                </a:solidFill>
                <a:latin typeface="Handlee"/>
                <a:ea typeface="Handlee"/>
                <a:cs typeface="Segoe UI"/>
                <a:sym typeface="Handlee"/>
              </a:rPr>
              <a:t>As mathematicians, Year 2 will begin by building on their counting skills from Year 1 with a focus on counting forwards and backwards to 100. We will also explore how we can represent numbers to 100 with a range of materials and explain how a number is made up with tens and ones. We will then move on to focus on addition and subtraction facts within 100.</a:t>
            </a:r>
            <a:endParaRPr lang="en-GB" sz="800">
              <a:solidFill>
                <a:schemeClr val="dk1"/>
              </a:solidFill>
              <a:latin typeface="Handlee"/>
              <a:cs typeface="Segoe UI"/>
            </a:endParaRPr>
          </a:p>
        </p:txBody>
      </p:sp>
      <p:sp>
        <p:nvSpPr>
          <p:cNvPr id="55" name="Google Shape;55;p13"/>
          <p:cNvSpPr txBox="1"/>
          <p:nvPr/>
        </p:nvSpPr>
        <p:spPr>
          <a:xfrm>
            <a:off x="4362800" y="4491033"/>
            <a:ext cx="3466400" cy="2133877"/>
          </a:xfrm>
          <a:prstGeom prst="rect">
            <a:avLst/>
          </a:prstGeom>
          <a:noFill/>
          <a:ln w="19050" cap="flat" cmpd="sng">
            <a:solidFill>
              <a:srgbClr val="FFFF00"/>
            </a:solidFill>
            <a:prstDash val="solid"/>
            <a:round/>
            <a:headEnd type="none" w="sm" len="sm"/>
            <a:tailEnd type="none" w="sm" len="sm"/>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lnSpc>
                <a:spcPct val="107916"/>
              </a:lnSpc>
              <a:spcBef>
                <a:spcPts val="0"/>
              </a:spcBef>
              <a:spcAft>
                <a:spcPts val="0"/>
              </a:spcAft>
              <a:buNone/>
            </a:pPr>
            <a:r>
              <a:rPr lang="en-GB" sz="1067" b="1">
                <a:solidFill>
                  <a:schemeClr val="dk1"/>
                </a:solidFill>
                <a:latin typeface="Handlee"/>
                <a:ea typeface="Handlee"/>
                <a:cs typeface="Handlee"/>
                <a:sym typeface="Handlee"/>
              </a:rPr>
              <a:t>RE:</a:t>
            </a:r>
            <a:endParaRPr sz="1067" b="1">
              <a:solidFill>
                <a:schemeClr val="dk1"/>
              </a:solidFill>
              <a:latin typeface="Handlee"/>
              <a:ea typeface="Handlee"/>
              <a:cs typeface="Handlee"/>
              <a:sym typeface="Handlee"/>
            </a:endParaRPr>
          </a:p>
          <a:p>
            <a:pPr marL="0" lvl="0" indent="0" algn="just" rtl="0">
              <a:lnSpc>
                <a:spcPct val="107916"/>
              </a:lnSpc>
              <a:spcBef>
                <a:spcPts val="0"/>
              </a:spcBef>
              <a:spcAft>
                <a:spcPts val="0"/>
              </a:spcAft>
              <a:buNone/>
            </a:pPr>
            <a:r>
              <a:rPr lang="en-GB" sz="1067">
                <a:solidFill>
                  <a:schemeClr val="dk1"/>
                </a:solidFill>
                <a:latin typeface="Handlee"/>
                <a:ea typeface="Handlee"/>
                <a:cs typeface="Handlee"/>
                <a:sym typeface="Handlee"/>
              </a:rPr>
              <a:t>This half term the children will be focusing on Christianity, with a particular focus on the Gospel and how it links with the concept of good news. We will listen to a range of stories for the Bible and consider how they guide Christians in their beliefs about prayer. </a:t>
            </a:r>
            <a:endParaRPr sz="1067">
              <a:solidFill>
                <a:schemeClr val="dk1"/>
              </a:solidFill>
              <a:latin typeface="Handlee"/>
              <a:ea typeface="Handlee"/>
              <a:cs typeface="Handlee"/>
              <a:sym typeface="Handlee"/>
            </a:endParaRPr>
          </a:p>
          <a:p>
            <a:pPr marL="0" lvl="0" indent="0" algn="just" rtl="0">
              <a:spcBef>
                <a:spcPts val="800"/>
              </a:spcBef>
              <a:spcAft>
                <a:spcPts val="0"/>
              </a:spcAft>
              <a:buNone/>
            </a:pPr>
            <a:r>
              <a:rPr lang="en-GB" sz="1067" b="1">
                <a:solidFill>
                  <a:schemeClr val="dk1"/>
                </a:solidFill>
                <a:latin typeface="Handlee"/>
                <a:ea typeface="Handlee"/>
                <a:cs typeface="Handlee"/>
                <a:sym typeface="Handlee"/>
              </a:rPr>
              <a:t>Christian Distinctiveness:</a:t>
            </a:r>
            <a:endParaRPr sz="1067" b="1">
              <a:solidFill>
                <a:schemeClr val="dk1"/>
              </a:solidFill>
              <a:latin typeface="Handlee"/>
              <a:ea typeface="Handlee"/>
              <a:cs typeface="Handlee"/>
              <a:sym typeface="Handlee"/>
            </a:endParaRPr>
          </a:p>
          <a:p>
            <a:pPr marL="0" lvl="0" indent="0" algn="just" rtl="0">
              <a:spcBef>
                <a:spcPts val="0"/>
              </a:spcBef>
              <a:spcAft>
                <a:spcPts val="500"/>
              </a:spcAft>
              <a:buNone/>
            </a:pPr>
            <a:r>
              <a:rPr lang="en-GB" sz="1067">
                <a:solidFill>
                  <a:schemeClr val="dk1"/>
                </a:solidFill>
                <a:latin typeface="Handlee"/>
                <a:ea typeface="Handlee"/>
                <a:cs typeface="Handlee"/>
                <a:sym typeface="Handlee"/>
              </a:rPr>
              <a:t>We demonstrate our Christian Values through daily acts of collective worship, singing worship and family group acts of worship. </a:t>
            </a:r>
            <a:endParaRPr sz="1067">
              <a:solidFill>
                <a:schemeClr val="dk1"/>
              </a:solidFill>
              <a:latin typeface="Handlee"/>
              <a:ea typeface="Handlee"/>
              <a:cs typeface="Handlee"/>
              <a:sym typeface="Handlee"/>
            </a:endParaRPr>
          </a:p>
        </p:txBody>
      </p:sp>
      <p:sp>
        <p:nvSpPr>
          <p:cNvPr id="56" name="Google Shape;56;p13"/>
          <p:cNvSpPr txBox="1"/>
          <p:nvPr/>
        </p:nvSpPr>
        <p:spPr>
          <a:xfrm>
            <a:off x="61867" y="-54800"/>
            <a:ext cx="4181200" cy="1244232"/>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107916"/>
              </a:lnSpc>
              <a:spcBef>
                <a:spcPts val="0"/>
              </a:spcBef>
              <a:spcAft>
                <a:spcPts val="0"/>
              </a:spcAft>
              <a:buClr>
                <a:schemeClr val="dk1"/>
              </a:buClr>
              <a:buSzPts val="1100"/>
              <a:buFont typeface="Arial"/>
              <a:buNone/>
            </a:pPr>
            <a:r>
              <a:rPr lang="en-GB" sz="1067" b="1" dirty="0">
                <a:solidFill>
                  <a:schemeClr val="dk1"/>
                </a:solidFill>
                <a:latin typeface="Handlee"/>
                <a:ea typeface="Handlee"/>
                <a:cs typeface="Handlee"/>
                <a:sym typeface="Handlee"/>
              </a:rPr>
              <a:t>PE:</a:t>
            </a:r>
            <a:endParaRPr sz="1067" b="1" dirty="0">
              <a:solidFill>
                <a:schemeClr val="dk1"/>
              </a:solidFill>
              <a:latin typeface="Handlee"/>
              <a:ea typeface="Handlee"/>
              <a:cs typeface="Handlee"/>
              <a:sym typeface="Handlee"/>
            </a:endParaRPr>
          </a:p>
          <a:p>
            <a:pPr marL="0" lvl="0" indent="0" algn="l" rtl="0">
              <a:spcBef>
                <a:spcPts val="0"/>
              </a:spcBef>
              <a:spcAft>
                <a:spcPts val="0"/>
              </a:spcAft>
              <a:buClr>
                <a:schemeClr val="dk1"/>
              </a:buClr>
              <a:buSzPts val="1100"/>
              <a:buFont typeface="Arial"/>
              <a:buNone/>
            </a:pPr>
            <a:r>
              <a:rPr lang="en-GB" sz="1067" dirty="0">
                <a:solidFill>
                  <a:schemeClr val="dk1"/>
                </a:solidFill>
                <a:latin typeface="Handlee"/>
                <a:ea typeface="Handlee"/>
                <a:cs typeface="Handlee"/>
                <a:sym typeface="Handlee"/>
              </a:rPr>
              <a:t>As well-rounded, active citizens, our children will feel a sense of belonging by immersing themselves in a wide range of physical activities. This term, our sessions will be guided by the Premier Sports. They will take place on a Wednesday afternoon.</a:t>
            </a:r>
            <a:endParaRPr sz="1067" dirty="0">
              <a:solidFill>
                <a:schemeClr val="dk1"/>
              </a:solidFill>
              <a:latin typeface="Handlee"/>
              <a:ea typeface="Handlee"/>
              <a:cs typeface="Handlee"/>
              <a:sym typeface="Handlee"/>
            </a:endParaRPr>
          </a:p>
          <a:p>
            <a:pPr marL="0" lvl="0" indent="0" algn="l" rtl="0">
              <a:spcBef>
                <a:spcPts val="0"/>
              </a:spcBef>
              <a:spcAft>
                <a:spcPts val="0"/>
              </a:spcAft>
              <a:buClr>
                <a:schemeClr val="dk1"/>
              </a:buClr>
              <a:buSzPts val="1100"/>
              <a:buFont typeface="Arial"/>
              <a:buNone/>
            </a:pPr>
            <a:endParaRPr lang="en-GB" sz="1067" dirty="0">
              <a:solidFill>
                <a:schemeClr val="dk1"/>
              </a:solidFill>
              <a:latin typeface="Handlee"/>
              <a:ea typeface="Handlee"/>
              <a:cs typeface="Handlee"/>
              <a:sym typeface="Handlee"/>
            </a:endParaRPr>
          </a:p>
        </p:txBody>
      </p:sp>
      <p:sp>
        <p:nvSpPr>
          <p:cNvPr id="57" name="Google Shape;57;p13"/>
          <p:cNvSpPr txBox="1"/>
          <p:nvPr/>
        </p:nvSpPr>
        <p:spPr>
          <a:xfrm>
            <a:off x="4348000" y="105967"/>
            <a:ext cx="3496000" cy="2113359"/>
          </a:xfrm>
          <a:prstGeom prst="rect">
            <a:avLst/>
          </a:prstGeom>
          <a:noFill/>
          <a:ln w="19050" cap="flat" cmpd="sng">
            <a:solidFill>
              <a:srgbClr val="FFFF00"/>
            </a:solidFill>
            <a:prstDash val="solid"/>
            <a:round/>
            <a:headEnd type="none" w="sm" len="sm"/>
            <a:tailEnd type="none" w="sm" len="sm"/>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Clr>
                <a:schemeClr val="dk1"/>
              </a:buClr>
              <a:buSzPts val="1100"/>
              <a:buFont typeface="Arial"/>
              <a:buNone/>
            </a:pPr>
            <a:endParaRPr lang="en-GB" sz="933"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933" b="1" dirty="0">
                <a:solidFill>
                  <a:schemeClr val="dk1"/>
                </a:solidFill>
                <a:latin typeface="Handlee"/>
                <a:ea typeface="Handlee"/>
                <a:cs typeface="Handlee"/>
                <a:sym typeface="Handlee"/>
              </a:rPr>
              <a:t>Art &amp; Design: </a:t>
            </a:r>
            <a:r>
              <a:rPr lang="en-GB" sz="933" dirty="0">
                <a:solidFill>
                  <a:schemeClr val="dk1"/>
                </a:solidFill>
                <a:latin typeface="Handlee"/>
                <a:ea typeface="Handlee"/>
                <a:cs typeface="Handlee"/>
                <a:sym typeface="Handlee"/>
              </a:rPr>
              <a:t>As Artists, we will be exploring the work of the local artist  Brian Pollard. We will analyse his work and consider how he uses shape and colour within his paintings. Initially we will make simple sketches based on what we can see within images. We will than use local landscape and seascapes to inspires us to draw and paint in the style of Brian Pollard. </a:t>
            </a:r>
          </a:p>
          <a:p>
            <a:pPr marL="0" lvl="0" indent="0" algn="just" rtl="0">
              <a:spcBef>
                <a:spcPts val="0"/>
              </a:spcBef>
              <a:spcAft>
                <a:spcPts val="0"/>
              </a:spcAft>
              <a:buClr>
                <a:schemeClr val="dk1"/>
              </a:buClr>
              <a:buSzPts val="1100"/>
              <a:buFont typeface="Arial"/>
              <a:buNone/>
            </a:pPr>
            <a:endParaRPr lang="en-GB" sz="933"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933" b="1" dirty="0">
                <a:solidFill>
                  <a:schemeClr val="dk1"/>
                </a:solidFill>
                <a:latin typeface="Handlee"/>
                <a:ea typeface="Handlee"/>
                <a:cs typeface="Handlee"/>
                <a:sym typeface="Handlee"/>
              </a:rPr>
              <a:t>Design &amp; Technology:</a:t>
            </a:r>
            <a:endParaRPr sz="933"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933" dirty="0">
                <a:solidFill>
                  <a:schemeClr val="dk1"/>
                </a:solidFill>
                <a:latin typeface="Handlee"/>
                <a:ea typeface="Handlee"/>
                <a:cs typeface="Handlee"/>
                <a:sym typeface="Handlee"/>
              </a:rPr>
              <a:t>As Designers, we will be learning about different joining techniques. We will explore different materials and consider how best to join them. Joining techniques will include gluing, stapling, safety pins, pinning and sewing.</a:t>
            </a:r>
            <a:endParaRPr sz="933" dirty="0">
              <a:solidFill>
                <a:schemeClr val="dk1"/>
              </a:solidFill>
              <a:latin typeface="Handlee"/>
              <a:ea typeface="Handlee"/>
              <a:cs typeface="Handlee"/>
              <a:sym typeface="Handlee"/>
            </a:endParaRPr>
          </a:p>
        </p:txBody>
      </p:sp>
      <p:sp>
        <p:nvSpPr>
          <p:cNvPr id="58" name="Google Shape;58;p13"/>
          <p:cNvSpPr txBox="1"/>
          <p:nvPr/>
        </p:nvSpPr>
        <p:spPr>
          <a:xfrm>
            <a:off x="61700" y="4318833"/>
            <a:ext cx="4201600" cy="2526485"/>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107916"/>
              </a:lnSpc>
              <a:spcBef>
                <a:spcPts val="0"/>
              </a:spcBef>
              <a:spcAft>
                <a:spcPts val="0"/>
              </a:spcAft>
              <a:buClr>
                <a:schemeClr val="dk1"/>
              </a:buClr>
              <a:buSzPts val="1100"/>
              <a:buFont typeface="Arial"/>
              <a:buNone/>
            </a:pPr>
            <a:r>
              <a:rPr lang="en-GB" sz="1000" b="1" dirty="0">
                <a:solidFill>
                  <a:schemeClr val="dk1"/>
                </a:solidFill>
                <a:latin typeface="Handlee"/>
                <a:ea typeface="Handlee"/>
                <a:cs typeface="Handlee"/>
                <a:sym typeface="Handlee"/>
              </a:rPr>
              <a:t>Geography:</a:t>
            </a:r>
            <a:endParaRPr sz="1000" dirty="0">
              <a:solidFill>
                <a:schemeClr val="dk1"/>
              </a:solidFill>
              <a:latin typeface="Handlee"/>
              <a:ea typeface="Handlee"/>
              <a:cs typeface="Handlee"/>
              <a:sym typeface="Handlee"/>
            </a:endParaRPr>
          </a:p>
          <a:p>
            <a:pPr marL="0" lvl="0" indent="0" algn="just" rtl="0">
              <a:lnSpc>
                <a:spcPct val="100000"/>
              </a:lnSpc>
              <a:spcBef>
                <a:spcPts val="0"/>
              </a:spcBef>
              <a:spcAft>
                <a:spcPts val="0"/>
              </a:spcAft>
              <a:buClr>
                <a:schemeClr val="dk1"/>
              </a:buClr>
              <a:buSzPts val="1100"/>
              <a:buFont typeface="Arial"/>
              <a:buNone/>
            </a:pPr>
            <a:r>
              <a:rPr lang="en-GB" sz="1067" dirty="0">
                <a:solidFill>
                  <a:schemeClr val="dk1"/>
                </a:solidFill>
                <a:latin typeface="Handlee"/>
                <a:ea typeface="Handlee"/>
                <a:cs typeface="Handlee"/>
                <a:sym typeface="Handlee"/>
              </a:rPr>
              <a:t>As geographers, will be thinking about the local environment, we will identify seasonal changes in the UK and how this is changing due to human impact. Using our geographical skills, we will identify physical and human features and how these change and impact the environment around us. We will  explore the term climate and  what it is.</a:t>
            </a:r>
            <a:endParaRPr sz="1000"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endParaRPr sz="1000"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1000" b="1" dirty="0">
                <a:solidFill>
                  <a:schemeClr val="dk1"/>
                </a:solidFill>
                <a:latin typeface="Handlee"/>
                <a:ea typeface="Handlee"/>
                <a:cs typeface="Handlee"/>
                <a:sym typeface="Handlee"/>
              </a:rPr>
              <a:t>History:</a:t>
            </a:r>
            <a:endParaRPr sz="1000" b="1" dirty="0">
              <a:solidFill>
                <a:schemeClr val="dk1"/>
              </a:solidFill>
              <a:latin typeface="Handlee"/>
              <a:ea typeface="Handlee"/>
              <a:cs typeface="Handlee"/>
              <a:sym typeface="Handlee"/>
            </a:endParaRPr>
          </a:p>
          <a:p>
            <a:pPr algn="just">
              <a:buClr>
                <a:schemeClr val="dk1"/>
              </a:buClr>
              <a:buSzPts val="1100"/>
            </a:pPr>
            <a:r>
              <a:rPr lang="en-GB" sz="1050" dirty="0">
                <a:solidFill>
                  <a:schemeClr val="dk1"/>
                </a:solidFill>
                <a:latin typeface="Handlee"/>
                <a:ea typeface="Handlee"/>
                <a:cs typeface="Handlee"/>
                <a:sym typeface="Handlee"/>
              </a:rPr>
              <a:t>As historians, Leas Foot will be thinking about Sir Francis Drake and using their historical enquiry skills to answer the question ‘was he a pirate or a hero?’ We will discover the journey that he went on, including places that are near to us. We will be looking at events that happened during his life and using sources  and  artefacts to support our understanding.</a:t>
            </a:r>
            <a:endParaRPr sz="1050" dirty="0">
              <a:solidFill>
                <a:schemeClr val="dk1"/>
              </a:solidFill>
              <a:latin typeface="Handlee"/>
              <a:ea typeface="Handlee"/>
              <a:cs typeface="Handlee"/>
              <a:sym typeface="Handlee"/>
            </a:endParaRPr>
          </a:p>
        </p:txBody>
      </p:sp>
      <p:sp>
        <p:nvSpPr>
          <p:cNvPr id="59" name="Google Shape;59;p13"/>
          <p:cNvSpPr txBox="1"/>
          <p:nvPr/>
        </p:nvSpPr>
        <p:spPr>
          <a:xfrm>
            <a:off x="60309" y="3209278"/>
            <a:ext cx="4103600" cy="1056724"/>
          </a:xfrm>
          <a:prstGeom prst="rect">
            <a:avLst/>
          </a:prstGeom>
          <a:noFill/>
          <a:ln w="19050" cap="flat" cmpd="sng">
            <a:solidFill>
              <a:srgbClr val="FFFF00"/>
            </a:solidFill>
            <a:prstDash val="solid"/>
            <a:round/>
            <a:headEnd type="none" w="sm" len="sm"/>
            <a:tailEnd type="none" w="sm" len="sm"/>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Clr>
                <a:schemeClr val="dk1"/>
              </a:buClr>
              <a:buSzPts val="1100"/>
              <a:buFont typeface="Arial"/>
              <a:buNone/>
            </a:pPr>
            <a:r>
              <a:rPr lang="en-GB" sz="1067" b="1" dirty="0">
                <a:solidFill>
                  <a:schemeClr val="dk1"/>
                </a:solidFill>
                <a:latin typeface="Handlee"/>
                <a:ea typeface="Handlee"/>
                <a:cs typeface="Handlee"/>
                <a:sym typeface="Handlee"/>
              </a:rPr>
              <a:t>Music: </a:t>
            </a:r>
            <a:endParaRPr sz="1067" b="1" dirty="0">
              <a:solidFill>
                <a:schemeClr val="dk1"/>
              </a:solidFill>
              <a:latin typeface="Handlee"/>
              <a:ea typeface="Handlee"/>
              <a:cs typeface="Handlee"/>
              <a:sym typeface="Handlee"/>
            </a:endParaRPr>
          </a:p>
          <a:p>
            <a:pPr algn="just">
              <a:buClr>
                <a:schemeClr val="dk1"/>
              </a:buClr>
              <a:buSzPts val="1100"/>
            </a:pPr>
            <a:r>
              <a:rPr lang="en-GB" sz="1050" dirty="0">
                <a:solidFill>
                  <a:schemeClr val="dk1"/>
                </a:solidFill>
                <a:latin typeface="Handlee"/>
                <a:ea typeface="Handlee"/>
                <a:cs typeface="Handlee"/>
                <a:sym typeface="Handlee"/>
              </a:rPr>
              <a:t>As musicians, we will be focusing on the unit ‘How Can We Make Friends When We Sing Together?’ Throughout the unit the children will listen to a range of songs and learn about finding the beat, which is one of the foundational elements of music.    </a:t>
            </a:r>
            <a:endParaRPr sz="1050" dirty="0">
              <a:solidFill>
                <a:schemeClr val="dk1"/>
              </a:solidFill>
              <a:latin typeface="Handlee"/>
              <a:ea typeface="Handlee"/>
              <a:cs typeface="Handlee"/>
              <a:sym typeface="Handlee"/>
            </a:endParaRPr>
          </a:p>
        </p:txBody>
      </p:sp>
      <p:sp>
        <p:nvSpPr>
          <p:cNvPr id="60" name="Google Shape;60;p13"/>
          <p:cNvSpPr txBox="1"/>
          <p:nvPr/>
        </p:nvSpPr>
        <p:spPr>
          <a:xfrm>
            <a:off x="7928700" y="2998075"/>
            <a:ext cx="4005200" cy="1508400"/>
          </a:xfrm>
          <a:prstGeom prst="rect">
            <a:avLst/>
          </a:prstGeom>
          <a:noFill/>
          <a:ln w="19050" cap="flat" cmpd="sng">
            <a:solidFill>
              <a:srgbClr val="FFFF00"/>
            </a:solidFill>
            <a:prstDash val="solid"/>
            <a:round/>
            <a:headEnd type="none" w="sm" len="sm"/>
            <a:tailEnd type="none" w="sm" len="sm"/>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None/>
            </a:pPr>
            <a:r>
              <a:rPr lang="en-GB" sz="933" b="1" dirty="0">
                <a:solidFill>
                  <a:schemeClr val="dk1"/>
                </a:solidFill>
                <a:latin typeface="Handlee"/>
                <a:ea typeface="Handlee"/>
                <a:cs typeface="Handlee"/>
                <a:sym typeface="Handlee"/>
              </a:rPr>
              <a:t>RHE:</a:t>
            </a:r>
            <a:endParaRPr sz="933"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1067" dirty="0">
                <a:solidFill>
                  <a:schemeClr val="dk1"/>
                </a:solidFill>
                <a:latin typeface="Handlee"/>
                <a:ea typeface="Handlee"/>
                <a:cs typeface="Handlee"/>
                <a:sym typeface="Handlee"/>
              </a:rPr>
              <a:t>As healthy, confident and resilient children we will be exploring how we can respect ourselves, others, as well as friends and families. We will be thinking about how we have healthy relationships with our family and our friends, including who we should trust. We will discuss how we can help different groups of people in our environment and our community.  </a:t>
            </a:r>
            <a:endParaRPr sz="1067"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endParaRPr sz="867" dirty="0">
              <a:solidFill>
                <a:schemeClr val="dk1"/>
              </a:solidFill>
              <a:latin typeface="Handlee"/>
              <a:ea typeface="Handlee"/>
              <a:cs typeface="Handlee"/>
              <a:sym typeface="Handlee"/>
            </a:endParaRPr>
          </a:p>
        </p:txBody>
      </p:sp>
      <p:sp>
        <p:nvSpPr>
          <p:cNvPr id="61" name="Google Shape;61;p13"/>
          <p:cNvSpPr txBox="1"/>
          <p:nvPr/>
        </p:nvSpPr>
        <p:spPr>
          <a:xfrm>
            <a:off x="7928700" y="4489043"/>
            <a:ext cx="4145200" cy="2410705"/>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lnSpc>
                <a:spcPct val="107916"/>
              </a:lnSpc>
              <a:spcBef>
                <a:spcPts val="0"/>
              </a:spcBef>
              <a:spcAft>
                <a:spcPts val="0"/>
              </a:spcAft>
              <a:buClr>
                <a:schemeClr val="dk1"/>
              </a:buClr>
              <a:buSzPts val="1100"/>
              <a:buFont typeface="Arial"/>
              <a:buNone/>
            </a:pPr>
            <a:r>
              <a:rPr lang="en-GB" sz="1067" b="1" dirty="0">
                <a:solidFill>
                  <a:schemeClr val="dk1"/>
                </a:solidFill>
                <a:latin typeface="Handlee"/>
                <a:ea typeface="Handlee"/>
                <a:cs typeface="Handlee"/>
                <a:sym typeface="Handlee"/>
              </a:rPr>
              <a:t>English:</a:t>
            </a:r>
            <a:endParaRPr sz="1067" b="1" dirty="0">
              <a:solidFill>
                <a:schemeClr val="dk1"/>
              </a:solidFill>
              <a:latin typeface="Handlee"/>
              <a:ea typeface="Handlee"/>
              <a:cs typeface="Handlee"/>
              <a:sym typeface="Handlee"/>
            </a:endParaRPr>
          </a:p>
          <a:p>
            <a:pPr marL="0" lvl="0" indent="0" algn="just" rtl="0">
              <a:lnSpc>
                <a:spcPct val="107916"/>
              </a:lnSpc>
              <a:spcBef>
                <a:spcPts val="0"/>
              </a:spcBef>
              <a:spcAft>
                <a:spcPts val="0"/>
              </a:spcAft>
              <a:buClr>
                <a:schemeClr val="dk1"/>
              </a:buClr>
              <a:buSzPts val="1100"/>
              <a:buFont typeface="Arial"/>
              <a:buNone/>
            </a:pPr>
            <a:r>
              <a:rPr lang="en-GB" sz="1067" dirty="0">
                <a:solidFill>
                  <a:schemeClr val="dk1"/>
                </a:solidFill>
                <a:latin typeface="Handlee"/>
                <a:ea typeface="Handlee"/>
                <a:cs typeface="Handlee"/>
                <a:sym typeface="Handlee"/>
              </a:rPr>
              <a:t>During the Autumn term, our daily English session will be made up of Read Write Inc and handwriting. These sessions are about embedding and applying the children’s decoding skills, so reading becomes second nature. We will also spend more time focusing on developing their comprehensions skills so they can talk about what they have read with confidence and also retrieve answers from the text they have read. </a:t>
            </a:r>
            <a:endParaRPr sz="1067" dirty="0">
              <a:solidFill>
                <a:schemeClr val="dk1"/>
              </a:solidFill>
              <a:latin typeface="Handlee"/>
              <a:ea typeface="Handlee"/>
              <a:cs typeface="Handlee"/>
              <a:sym typeface="Handlee"/>
            </a:endParaRPr>
          </a:p>
          <a:p>
            <a:pPr marL="0" lvl="0" indent="0" algn="just" rtl="0">
              <a:spcBef>
                <a:spcPts val="0"/>
              </a:spcBef>
              <a:spcAft>
                <a:spcPts val="800"/>
              </a:spcAft>
              <a:buClr>
                <a:schemeClr val="dk1"/>
              </a:buClr>
              <a:buSzPts val="1100"/>
              <a:buFont typeface="Arial"/>
              <a:buNone/>
            </a:pPr>
            <a:r>
              <a:rPr lang="en-GB" sz="1067" dirty="0">
                <a:solidFill>
                  <a:schemeClr val="dk1"/>
                </a:solidFill>
                <a:latin typeface="Handlee"/>
                <a:ea typeface="Handlee"/>
                <a:cs typeface="Handlee"/>
                <a:sym typeface="Handlee"/>
              </a:rPr>
              <a:t>During their </a:t>
            </a:r>
            <a:r>
              <a:rPr lang="en-GB" sz="1067" dirty="0" err="1">
                <a:solidFill>
                  <a:schemeClr val="dk1"/>
                </a:solidFill>
                <a:latin typeface="Handlee"/>
                <a:ea typeface="Handlee"/>
                <a:cs typeface="Handlee"/>
                <a:sym typeface="Handlee"/>
              </a:rPr>
              <a:t>RWInc</a:t>
            </a:r>
            <a:r>
              <a:rPr lang="en-GB" sz="1067" dirty="0">
                <a:solidFill>
                  <a:schemeClr val="dk1"/>
                </a:solidFill>
                <a:latin typeface="Handlee"/>
                <a:ea typeface="Handlee"/>
                <a:cs typeface="Handlee"/>
                <a:sym typeface="Handlee"/>
              </a:rPr>
              <a:t> sessions the children also have the opportunity to build up their stamina for writing. They learn to build a sentence around a specific word and also write for different purposes, such as writing to entertain, story, poetry or writing to inform through fact files and posters. </a:t>
            </a:r>
            <a:endParaRPr sz="1067" dirty="0"/>
          </a:p>
        </p:txBody>
      </p:sp>
      <p:sp>
        <p:nvSpPr>
          <p:cNvPr id="62" name="Google Shape;62;p13"/>
          <p:cNvSpPr txBox="1"/>
          <p:nvPr/>
        </p:nvSpPr>
        <p:spPr>
          <a:xfrm>
            <a:off x="4556600" y="2578172"/>
            <a:ext cx="3078800" cy="1508400"/>
          </a:xfrm>
          <a:prstGeom prst="rect">
            <a:avLst/>
          </a:prstGeom>
          <a:noFill/>
          <a:ln w="28575" cap="flat" cmpd="sng">
            <a:solidFill>
              <a:srgbClr val="FF9900"/>
            </a:solidFill>
            <a:prstDash val="solid"/>
            <a:round/>
            <a:headEnd type="none" w="sm" len="sm"/>
            <a:tailEnd type="none" w="sm" len="sm"/>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GB" sz="1600" b="1" dirty="0">
                <a:latin typeface="Handlee"/>
                <a:ea typeface="Handlee"/>
                <a:cs typeface="Handlee"/>
                <a:sym typeface="Handlee"/>
              </a:rPr>
              <a:t>Hazel class</a:t>
            </a:r>
          </a:p>
          <a:p>
            <a:pPr marL="0" lvl="0" indent="0" algn="ctr" rtl="0">
              <a:spcBef>
                <a:spcPts val="0"/>
              </a:spcBef>
              <a:spcAft>
                <a:spcPts val="0"/>
              </a:spcAft>
              <a:buNone/>
            </a:pPr>
            <a:r>
              <a:rPr lang="en-GB" sz="1600" b="1" dirty="0">
                <a:latin typeface="Handlee"/>
                <a:ea typeface="Handlee"/>
                <a:cs typeface="Handlee"/>
                <a:sym typeface="Handlee"/>
              </a:rPr>
              <a:t>Year 1/2 </a:t>
            </a:r>
            <a:endParaRPr sz="1600" b="1" dirty="0">
              <a:latin typeface="Handlee"/>
              <a:ea typeface="Handlee"/>
              <a:cs typeface="Handlee"/>
              <a:sym typeface="Handlee"/>
            </a:endParaRPr>
          </a:p>
          <a:p>
            <a:pPr marL="0" lvl="0" indent="0" algn="ctr" rtl="0">
              <a:spcBef>
                <a:spcPts val="0"/>
              </a:spcBef>
              <a:spcAft>
                <a:spcPts val="0"/>
              </a:spcAft>
              <a:buNone/>
            </a:pPr>
            <a:r>
              <a:rPr lang="en-GB" sz="1600" b="1" dirty="0">
                <a:latin typeface="Handlee"/>
                <a:ea typeface="Handlee"/>
                <a:cs typeface="Handlee"/>
                <a:sym typeface="Handlee"/>
              </a:rPr>
              <a:t>Autumn Term 2024</a:t>
            </a:r>
            <a:endParaRPr sz="1600" b="1" dirty="0">
              <a:latin typeface="Handlee"/>
              <a:ea typeface="Handlee"/>
              <a:cs typeface="Handlee"/>
              <a:sym typeface="Handlee"/>
            </a:endParaRPr>
          </a:p>
        </p:txBody>
      </p:sp>
      <p:sp>
        <p:nvSpPr>
          <p:cNvPr id="64" name="Google Shape;64;p13"/>
          <p:cNvSpPr txBox="1"/>
          <p:nvPr/>
        </p:nvSpPr>
        <p:spPr>
          <a:xfrm>
            <a:off x="61700" y="827252"/>
            <a:ext cx="4005200" cy="1395213"/>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None/>
            </a:pPr>
            <a:r>
              <a:rPr lang="en-GB" sz="1067" b="1" dirty="0">
                <a:solidFill>
                  <a:schemeClr val="dk1"/>
                </a:solidFill>
                <a:latin typeface="Handlee"/>
                <a:ea typeface="Handlee"/>
                <a:cs typeface="Handlee"/>
                <a:sym typeface="Handlee"/>
              </a:rPr>
              <a:t>Computing:</a:t>
            </a:r>
          </a:p>
          <a:p>
            <a:pPr marL="0" lvl="0" indent="0" algn="just" rtl="0">
              <a:spcBef>
                <a:spcPts val="0"/>
              </a:spcBef>
              <a:spcAft>
                <a:spcPts val="0"/>
              </a:spcAft>
              <a:buClr>
                <a:schemeClr val="dk1"/>
              </a:buClr>
              <a:buSzPts val="1100"/>
              <a:buFont typeface="Arial"/>
              <a:buNone/>
            </a:pPr>
            <a:r>
              <a:rPr lang="en-GB" sz="1067" dirty="0">
                <a:solidFill>
                  <a:schemeClr val="dk1"/>
                </a:solidFill>
                <a:latin typeface="Handlee"/>
                <a:ea typeface="Handlee"/>
                <a:cs typeface="Handlee"/>
                <a:sym typeface="Handlee"/>
              </a:rPr>
              <a:t>During our computing lessons, we will be focusing on the theme, ‘Technology Around Us.’ We will ponder what we already know about technology and think about how we use it within the classroom. We will ask questions about how technology can help us and explore using simple technology. This will include, knowing how to turn on a computer, open a program, use a mouse and keyboard.  </a:t>
            </a:r>
          </a:p>
        </p:txBody>
      </p:sp>
      <p:sp>
        <p:nvSpPr>
          <p:cNvPr id="2" name="TextBox 1">
            <a:extLst>
              <a:ext uri="{FF2B5EF4-FFF2-40B4-BE49-F238E27FC236}">
                <a16:creationId xmlns:a16="http://schemas.microsoft.com/office/drawing/2014/main" id="{EFC2B161-18BB-2381-B71C-A6E83D047304}"/>
              </a:ext>
            </a:extLst>
          </p:cNvPr>
          <p:cNvSpPr txBox="1"/>
          <p:nvPr/>
        </p:nvSpPr>
        <p:spPr>
          <a:xfrm>
            <a:off x="64052" y="2217528"/>
            <a:ext cx="4311372" cy="7848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900" b="1" dirty="0">
                <a:latin typeface="Handlee"/>
                <a:cs typeface="Segoe UI"/>
              </a:rPr>
              <a:t>Forest School:</a:t>
            </a:r>
            <a:r>
              <a:rPr lang="en-US" sz="900" dirty="0">
                <a:latin typeface="Handlee"/>
                <a:cs typeface="Segoe UI"/>
              </a:rPr>
              <a:t>​</a:t>
            </a:r>
          </a:p>
          <a:p>
            <a:r>
              <a:rPr lang="en-GB" sz="900" dirty="0">
                <a:latin typeface="Handlee"/>
                <a:cs typeface="Segoe UI"/>
              </a:rPr>
              <a:t>We are extremely fortunate to be able to access provision for outdoor learning. We will be heading off on our adventures after half term!</a:t>
            </a:r>
            <a:r>
              <a:rPr lang="en-US" sz="900" dirty="0">
                <a:latin typeface="Handlee"/>
                <a:cs typeface="Segoe UI"/>
              </a:rPr>
              <a:t>​</a:t>
            </a:r>
          </a:p>
          <a:p>
            <a:r>
              <a:rPr lang="en-GB" sz="900" b="1" i="1">
                <a:latin typeface="Handlee"/>
                <a:cs typeface="Segoe UI"/>
              </a:rPr>
              <a:t>Please ensure children come to school dressed for Froest School with appropriate clothing and footwear for </a:t>
            </a:r>
            <a:r>
              <a:rPr lang="en-GB" sz="900" b="1" i="1" dirty="0">
                <a:latin typeface="Handlee"/>
                <a:cs typeface="Segoe UI"/>
              </a:rPr>
              <a:t>these sessions.</a:t>
            </a:r>
            <a:r>
              <a:rPr lang="en-US" sz="900" dirty="0">
                <a:latin typeface="Handlee"/>
                <a:cs typeface="Segoe UI"/>
              </a:rPr>
              <a:t>​</a:t>
            </a:r>
          </a:p>
        </p:txBody>
      </p:sp>
    </p:spTree>
    <p:extLst>
      <p:ext uri="{BB962C8B-B14F-4D97-AF65-F5344CB8AC3E}">
        <p14:creationId xmlns:p14="http://schemas.microsoft.com/office/powerpoint/2010/main" val="31561376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Fivefinebeeslesson124_x002e_02_x002e_23 xmlns="f9138d25-0e71-4cf7-be13-8f60befdd0a3" xsi:nil="true"/>
    <lcf76f155ced4ddcb4097134ff3c332f xmlns="f9138d25-0e71-4cf7-be13-8f60befdd0a3">
      <Terms xmlns="http://schemas.microsoft.com/office/infopath/2007/PartnerControls"/>
    </lcf76f155ced4ddcb4097134ff3c332f>
    <Questionsareonlyonfirst6pagessoyourchoicewhethertoprintallpagesoronlytheonesthequestionsarebasedon_x002e_ xmlns="f9138d25-0e71-4cf7-be13-8f60befdd0a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1" ma:contentTypeDescription="Create a new document." ma:contentTypeScope="" ma:versionID="7d26700a6974c7f4a705ccfa5ee01994">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77fb87e6e4093e4f3f164da5e23cf9f4"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27EEBB-560B-4A76-A1AD-0A1471088FDD}">
  <ds:schemaRefs>
    <ds:schemaRef ds:uri="http://schemas.microsoft.com/office/2006/metadata/properties"/>
    <ds:schemaRef ds:uri="http://schemas.microsoft.com/office/infopath/2007/PartnerControls"/>
    <ds:schemaRef ds:uri="3164481f-8d36-436d-ad51-ca4db39e19cb"/>
    <ds:schemaRef ds:uri="f9138d25-0e71-4cf7-be13-8f60befdd0a3"/>
  </ds:schemaRefs>
</ds:datastoreItem>
</file>

<file path=customXml/itemProps2.xml><?xml version="1.0" encoding="utf-8"?>
<ds:datastoreItem xmlns:ds="http://schemas.openxmlformats.org/officeDocument/2006/customXml" ds:itemID="{E01E7DBA-747C-4286-A0AF-CE2031E51E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270D8BA-F6DE-4A0B-A33A-012EEB4AD3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TotalTime>
  <Words>991</Words>
  <Application>Microsoft Office PowerPoint</Application>
  <PresentationFormat>Widescreen</PresentationFormat>
  <Paragraphs>37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Charlotte Alen</cp:lastModifiedBy>
  <cp:revision>51</cp:revision>
  <dcterms:created xsi:type="dcterms:W3CDTF">2024-09-12T19:38:43Z</dcterms:created>
  <dcterms:modified xsi:type="dcterms:W3CDTF">2025-05-21T15:07:42Z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ies>
</file>