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56" r:id="rId5"/>
  </p:sldIdLst>
  <p:sldSz cx="9144000" cy="5143500" type="screen16x9"/>
  <p:notesSz cx="6858000" cy="9144000"/>
  <p:embeddedFontLst>
    <p:embeddedFont>
      <p:font typeface="Handlee" panose="020B0604020202020204" charset="0"/>
      <p:regular r:id="rId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A3C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4"/>
  </p:normalViewPr>
  <p:slideViewPr>
    <p:cSldViewPr snapToGrid="0">
      <p:cViewPr varScale="1">
        <p:scale>
          <a:sx n="105" d="100"/>
          <a:sy n="105" d="100"/>
        </p:scale>
        <p:origin x="802" y="67"/>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font" Target="fonts/font1.fntdata"/><Relationship Id="rId12" Type="http://schemas.microsoft.com/office/2016/11/relationships/changesInfo" Target="changesInfos/changesInfo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anna Symons" userId="037a04d0-cac0-495c-a726-0166fef3da7b" providerId="ADAL" clId="{8798D274-ACDD-4A97-AC31-99F39E338ECD}"/>
    <pc:docChg chg="modSld">
      <pc:chgData name="Joanna Symons" userId="037a04d0-cac0-495c-a726-0166fef3da7b" providerId="ADAL" clId="{8798D274-ACDD-4A97-AC31-99F39E338ECD}" dt="2025-01-08T22:21:42.339" v="109" actId="20577"/>
      <pc:docMkLst>
        <pc:docMk/>
      </pc:docMkLst>
      <pc:sldChg chg="modSp mod">
        <pc:chgData name="Joanna Symons" userId="037a04d0-cac0-495c-a726-0166fef3da7b" providerId="ADAL" clId="{8798D274-ACDD-4A97-AC31-99F39E338ECD}" dt="2025-01-08T22:21:42.339" v="109" actId="20577"/>
        <pc:sldMkLst>
          <pc:docMk/>
          <pc:sldMk cId="0" sldId="256"/>
        </pc:sldMkLst>
        <pc:spChg chg="mod">
          <ac:chgData name="Joanna Symons" userId="037a04d0-cac0-495c-a726-0166fef3da7b" providerId="ADAL" clId="{8798D274-ACDD-4A97-AC31-99F39E338ECD}" dt="2025-01-08T22:20:31.690" v="95" actId="1076"/>
          <ac:spMkLst>
            <pc:docMk/>
            <pc:sldMk cId="0" sldId="256"/>
            <ac:spMk id="54" creationId="{00000000-0000-0000-0000-000000000000}"/>
          </ac:spMkLst>
        </pc:spChg>
        <pc:spChg chg="mod">
          <ac:chgData name="Joanna Symons" userId="037a04d0-cac0-495c-a726-0166fef3da7b" providerId="ADAL" clId="{8798D274-ACDD-4A97-AC31-99F39E338ECD}" dt="2025-01-08T22:21:07.649" v="100" actId="14100"/>
          <ac:spMkLst>
            <pc:docMk/>
            <pc:sldMk cId="0" sldId="256"/>
            <ac:spMk id="55" creationId="{00000000-0000-0000-0000-000000000000}"/>
          </ac:spMkLst>
        </pc:spChg>
        <pc:spChg chg="mod">
          <ac:chgData name="Joanna Symons" userId="037a04d0-cac0-495c-a726-0166fef3da7b" providerId="ADAL" clId="{8798D274-ACDD-4A97-AC31-99F39E338ECD}" dt="2025-01-08T22:19:41.873" v="87" actId="20577"/>
          <ac:spMkLst>
            <pc:docMk/>
            <pc:sldMk cId="0" sldId="256"/>
            <ac:spMk id="56" creationId="{00000000-0000-0000-0000-000000000000}"/>
          </ac:spMkLst>
        </pc:spChg>
        <pc:spChg chg="mod">
          <ac:chgData name="Joanna Symons" userId="037a04d0-cac0-495c-a726-0166fef3da7b" providerId="ADAL" clId="{8798D274-ACDD-4A97-AC31-99F39E338ECD}" dt="2025-01-08T22:20:43.747" v="96" actId="1076"/>
          <ac:spMkLst>
            <pc:docMk/>
            <pc:sldMk cId="0" sldId="256"/>
            <ac:spMk id="57" creationId="{00000000-0000-0000-0000-000000000000}"/>
          </ac:spMkLst>
        </pc:spChg>
        <pc:spChg chg="mod">
          <ac:chgData name="Joanna Symons" userId="037a04d0-cac0-495c-a726-0166fef3da7b" providerId="ADAL" clId="{8798D274-ACDD-4A97-AC31-99F39E338ECD}" dt="2025-01-08T22:20:07.860" v="91" actId="1076"/>
          <ac:spMkLst>
            <pc:docMk/>
            <pc:sldMk cId="0" sldId="256"/>
            <ac:spMk id="58" creationId="{00000000-0000-0000-0000-000000000000}"/>
          </ac:spMkLst>
        </pc:spChg>
        <pc:spChg chg="mod">
          <ac:chgData name="Joanna Symons" userId="037a04d0-cac0-495c-a726-0166fef3da7b" providerId="ADAL" clId="{8798D274-ACDD-4A97-AC31-99F39E338ECD}" dt="2025-01-08T22:21:42.339" v="109" actId="20577"/>
          <ac:spMkLst>
            <pc:docMk/>
            <pc:sldMk cId="0" sldId="256"/>
            <ac:spMk id="59" creationId="{00000000-0000-0000-0000-000000000000}"/>
          </ac:spMkLst>
        </pc:spChg>
        <pc:spChg chg="mod">
          <ac:chgData name="Joanna Symons" userId="037a04d0-cac0-495c-a726-0166fef3da7b" providerId="ADAL" clId="{8798D274-ACDD-4A97-AC31-99F39E338ECD}" dt="2025-01-08T22:20:52.918" v="98" actId="14100"/>
          <ac:spMkLst>
            <pc:docMk/>
            <pc:sldMk cId="0" sldId="256"/>
            <ac:spMk id="60" creationId="{00000000-0000-0000-0000-000000000000}"/>
          </ac:spMkLst>
        </pc:spChg>
        <pc:spChg chg="mod">
          <ac:chgData name="Joanna Symons" userId="037a04d0-cac0-495c-a726-0166fef3da7b" providerId="ADAL" clId="{8798D274-ACDD-4A97-AC31-99F39E338ECD}" dt="2025-01-08T22:20:02.143" v="90" actId="14100"/>
          <ac:spMkLst>
            <pc:docMk/>
            <pc:sldMk cId="0" sldId="256"/>
            <ac:spMk id="61" creationId="{00000000-0000-0000-0000-000000000000}"/>
          </ac:spMkLst>
        </pc:spChg>
        <pc:spChg chg="mod">
          <ac:chgData name="Joanna Symons" userId="037a04d0-cac0-495c-a726-0166fef3da7b" providerId="ADAL" clId="{8798D274-ACDD-4A97-AC31-99F39E338ECD}" dt="2025-01-08T21:33:30.839" v="12" actId="20577"/>
          <ac:spMkLst>
            <pc:docMk/>
            <pc:sldMk cId="0" sldId="256"/>
            <ac:spMk id="62"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GB"/>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GB"/>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6149936" y="1186770"/>
            <a:ext cx="2734786" cy="2769959"/>
          </a:xfrm>
          <a:prstGeom prst="rect">
            <a:avLst/>
          </a:prstGeom>
          <a:noFill/>
          <a:ln>
            <a:noFill/>
          </a:ln>
        </p:spPr>
        <p:txBody>
          <a:bodyPr spcFirstLastPara="1" wrap="square" lIns="91425" tIns="91425" rIns="91425" bIns="91425" anchor="t" anchorCtr="0">
            <a:spAutoFit/>
          </a:bodyPr>
          <a:lstStyle/>
          <a:p>
            <a:pPr marL="0" lvl="0" indent="0" algn="just" rtl="0">
              <a:spcBef>
                <a:spcPts val="0"/>
              </a:spcBef>
              <a:spcAft>
                <a:spcPts val="0"/>
              </a:spcAft>
              <a:buNone/>
            </a:pPr>
            <a:r>
              <a:rPr lang="en-GB" sz="800" b="1" dirty="0">
                <a:solidFill>
                  <a:schemeClr val="dk1"/>
                </a:solidFill>
                <a:latin typeface="Handlee"/>
                <a:ea typeface="Handlee"/>
                <a:cs typeface="Handlee"/>
                <a:sym typeface="Handlee"/>
              </a:rPr>
              <a:t>Science:</a:t>
            </a:r>
            <a:endParaRPr lang="en-US" sz="800" b="1" dirty="0">
              <a:solidFill>
                <a:schemeClr val="dk1"/>
              </a:solidFill>
              <a:latin typeface="Handlee"/>
              <a:ea typeface="Handlee"/>
              <a:cs typeface="Handlee"/>
            </a:endParaRPr>
          </a:p>
          <a:p>
            <a:pPr algn="just"/>
            <a:r>
              <a:rPr lang="en-GB" sz="800" dirty="0">
                <a:solidFill>
                  <a:schemeClr val="dk1"/>
                </a:solidFill>
                <a:latin typeface="Handlee"/>
              </a:rPr>
              <a:t>As scientists, </a:t>
            </a:r>
            <a:r>
              <a:rPr lang="en-GB" sz="800" dirty="0">
                <a:latin typeface="Handlee" panose="020B0604020202020204" charset="0"/>
              </a:rPr>
              <a:t>Year 5 will be exploring Earth and Space, focusing on key concepts about our planet and the universe. They will learn about the solar system, the movement of the Earth and Moon, and how these affect day and night. We will also study the phases of the Moon, the role of gravity, and the planets and stars. In Year 4, children will explore the topic of electricity. They will learn about electrical circuits, including how to create simple circuits and identify their components, such as batteries, wires, and bulbs.</a:t>
            </a:r>
          </a:p>
          <a:p>
            <a:pPr algn="just"/>
            <a:r>
              <a:rPr lang="en-GB" sz="800" b="1" dirty="0">
                <a:solidFill>
                  <a:schemeClr val="dk1"/>
                </a:solidFill>
                <a:latin typeface="Handlee"/>
                <a:ea typeface="Handlee"/>
                <a:sym typeface="Handlee"/>
              </a:rPr>
              <a:t>Maths</a:t>
            </a:r>
            <a:r>
              <a:rPr lang="en-GB" sz="800" b="1" dirty="0">
                <a:solidFill>
                  <a:schemeClr val="dk1"/>
                </a:solidFill>
                <a:latin typeface="Handlee"/>
                <a:ea typeface="Handlee"/>
                <a:cs typeface="Handlee"/>
                <a:sym typeface="Handlee"/>
              </a:rPr>
              <a:t>:</a:t>
            </a:r>
          </a:p>
          <a:p>
            <a:pPr algn="just"/>
            <a:r>
              <a:rPr lang="en-GB" sz="800" dirty="0">
                <a:latin typeface="Handlee" panose="020B0604020202020204" charset="0"/>
              </a:rPr>
              <a:t>In Year 4 and 5, children will build a strong understanding of fractions. In Year 4, students will focus on recognizing and representing fractions, learning how to compare and order them, and understanding equivalent fractions. They will also begin to add and subtract fractions with the same denominator. In Year 5, children will deepen their knowledge by adding and subtracting fractions with different denominators, multiplying fractions, and converting between improper fractions and mixed numbers. </a:t>
            </a:r>
            <a:endParaRPr sz="800" b="1" dirty="0">
              <a:solidFill>
                <a:schemeClr val="dk1"/>
              </a:solidFill>
              <a:latin typeface="Handlee" panose="020B0604020202020204" charset="0"/>
              <a:ea typeface="Handlee"/>
              <a:cs typeface="Handlee"/>
            </a:endParaRPr>
          </a:p>
          <a:p>
            <a:pPr algn="just">
              <a:buSzPts val="1100"/>
            </a:pPr>
            <a:endParaRPr lang="en-GB" sz="800" dirty="0">
              <a:solidFill>
                <a:schemeClr val="dk1"/>
              </a:solidFill>
              <a:latin typeface="Handlee"/>
              <a:ea typeface="Handlee"/>
              <a:cs typeface="Handlee"/>
            </a:endParaRPr>
          </a:p>
        </p:txBody>
      </p:sp>
      <p:sp>
        <p:nvSpPr>
          <p:cNvPr id="55" name="Google Shape;55;p13"/>
          <p:cNvSpPr txBox="1"/>
          <p:nvPr/>
        </p:nvSpPr>
        <p:spPr>
          <a:xfrm>
            <a:off x="3203365" y="3431537"/>
            <a:ext cx="2768310" cy="1514487"/>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lnSpc>
                <a:spcPct val="107916"/>
              </a:lnSpc>
              <a:spcBef>
                <a:spcPts val="0"/>
              </a:spcBef>
              <a:spcAft>
                <a:spcPts val="0"/>
              </a:spcAft>
              <a:buNone/>
            </a:pPr>
            <a:r>
              <a:rPr lang="en-GB" sz="800" b="1" dirty="0">
                <a:solidFill>
                  <a:schemeClr val="dk1"/>
                </a:solidFill>
                <a:latin typeface="Handlee"/>
                <a:ea typeface="Handlee"/>
                <a:cs typeface="Handlee"/>
                <a:sym typeface="Handlee"/>
              </a:rPr>
              <a:t>RE:</a:t>
            </a:r>
          </a:p>
          <a:p>
            <a:pPr algn="just">
              <a:lnSpc>
                <a:spcPct val="107915"/>
              </a:lnSpc>
            </a:pPr>
            <a:r>
              <a:rPr lang="en-GB" sz="800" dirty="0">
                <a:solidFill>
                  <a:schemeClr val="dk1"/>
                </a:solidFill>
                <a:latin typeface="Handlee"/>
                <a:ea typeface="Handlee"/>
                <a:cs typeface="Handlee"/>
                <a:sym typeface="Handlee"/>
              </a:rPr>
              <a:t>This term, the children will identify some beliefs about God in Islam, expressed in Surah 1. They will also make clear links between beliefs about God and ibadah (worship) and how this links to prayer, fasting, celebrating and the intention to live out the five pillars of Islam. </a:t>
            </a:r>
          </a:p>
          <a:p>
            <a:pPr algn="just">
              <a:lnSpc>
                <a:spcPct val="107915"/>
              </a:lnSpc>
            </a:pPr>
            <a:r>
              <a:rPr lang="en-GB" sz="800" b="1" dirty="0">
                <a:solidFill>
                  <a:schemeClr val="dk1"/>
                </a:solidFill>
                <a:latin typeface="Handlee"/>
                <a:ea typeface="Handlee"/>
                <a:cs typeface="Handlee"/>
                <a:sym typeface="Handlee"/>
              </a:rPr>
              <a:t>Christian Distinctiveness: </a:t>
            </a:r>
            <a:endParaRPr lang="en-GB" sz="800" b="1" dirty="0">
              <a:solidFill>
                <a:schemeClr val="dk1"/>
              </a:solidFill>
              <a:latin typeface="Handlee"/>
              <a:ea typeface="Handlee"/>
              <a:cs typeface="Handlee"/>
            </a:endParaRPr>
          </a:p>
          <a:p>
            <a:pPr algn="just">
              <a:lnSpc>
                <a:spcPct val="107915"/>
              </a:lnSpc>
            </a:pPr>
            <a:r>
              <a:rPr lang="en-GB" sz="800" dirty="0">
                <a:solidFill>
                  <a:schemeClr val="dk1"/>
                </a:solidFill>
                <a:latin typeface="Handlee"/>
                <a:ea typeface="Handlee"/>
                <a:cs typeface="Handlee"/>
                <a:sym typeface="Handlee"/>
              </a:rPr>
              <a:t>We demonstrate our Christian Values through daily acts of collective worship, singing worship and family group acts of worship.</a:t>
            </a:r>
            <a:endParaRPr sz="800" dirty="0">
              <a:solidFill>
                <a:schemeClr val="dk1"/>
              </a:solidFill>
              <a:latin typeface="Handlee"/>
              <a:ea typeface="Handlee"/>
              <a:cs typeface="Handlee"/>
            </a:endParaRPr>
          </a:p>
        </p:txBody>
      </p:sp>
      <p:sp>
        <p:nvSpPr>
          <p:cNvPr id="56" name="Google Shape;56;p13"/>
          <p:cNvSpPr txBox="1"/>
          <p:nvPr/>
        </p:nvSpPr>
        <p:spPr>
          <a:xfrm>
            <a:off x="179410" y="-5750"/>
            <a:ext cx="3018065" cy="1794948"/>
          </a:xfrm>
          <a:prstGeom prst="rect">
            <a:avLst/>
          </a:prstGeom>
          <a:noFill/>
          <a:ln>
            <a:noFill/>
          </a:ln>
        </p:spPr>
        <p:txBody>
          <a:bodyPr spcFirstLastPara="1" wrap="square" lIns="91425" tIns="91425" rIns="91425" bIns="91425" anchor="t" anchorCtr="0">
            <a:spAutoFit/>
          </a:bodyPr>
          <a:lstStyle/>
          <a:p>
            <a:pPr marL="0" lvl="0" indent="0" algn="just" rtl="0">
              <a:lnSpc>
                <a:spcPct val="107916"/>
              </a:lnSpc>
              <a:spcBef>
                <a:spcPts val="0"/>
              </a:spcBef>
              <a:spcAft>
                <a:spcPts val="0"/>
              </a:spcAft>
              <a:buClr>
                <a:schemeClr val="dk1"/>
              </a:buClr>
              <a:buSzPts val="1100"/>
              <a:buFont typeface="Arial"/>
              <a:buNone/>
            </a:pPr>
            <a:r>
              <a:rPr lang="en-GB" sz="800" b="1" dirty="0">
                <a:solidFill>
                  <a:schemeClr val="dk1"/>
                </a:solidFill>
                <a:latin typeface="Handlee"/>
                <a:ea typeface="Handlee"/>
                <a:cs typeface="Handlee"/>
                <a:sym typeface="Handlee"/>
              </a:rPr>
              <a:t>PE:</a:t>
            </a:r>
            <a:endParaRPr sz="800" b="1" dirty="0">
              <a:solidFill>
                <a:schemeClr val="dk1"/>
              </a:solidFill>
              <a:latin typeface="Handlee"/>
              <a:ea typeface="Handlee"/>
              <a:cs typeface="Handlee"/>
              <a:sym typeface="Handlee"/>
            </a:endParaRPr>
          </a:p>
          <a:p>
            <a:pPr algn="just"/>
            <a:r>
              <a:rPr lang="en-GB" sz="800" dirty="0">
                <a:solidFill>
                  <a:schemeClr val="dk1"/>
                </a:solidFill>
                <a:latin typeface="Handlee"/>
              </a:rPr>
              <a:t>As well-rounded, active citizens, our children will feel a sense of belonging by immersing themselves in a wide range of physical activities. This term, our sessions will be guided by an external PE provider, and they will take place on Wednesdays. We will be creating dance routines  and net and wall games with a focus on badminton. </a:t>
            </a:r>
            <a:endParaRPr lang="en-GB" sz="800" dirty="0">
              <a:solidFill>
                <a:schemeClr val="dk1"/>
              </a:solidFill>
              <a:latin typeface="Handlee"/>
              <a:sym typeface="Handlee"/>
            </a:endParaRPr>
          </a:p>
          <a:p>
            <a:pPr algn="just"/>
            <a:r>
              <a:rPr lang="en-GB" sz="800" b="1" dirty="0">
                <a:solidFill>
                  <a:schemeClr val="dk1"/>
                </a:solidFill>
                <a:latin typeface="Handlee"/>
                <a:sym typeface="Handlee"/>
              </a:rPr>
              <a:t>Forest</a:t>
            </a:r>
            <a:r>
              <a:rPr lang="en-GB" sz="800" b="1" dirty="0">
                <a:solidFill>
                  <a:schemeClr val="dk1"/>
                </a:solidFill>
                <a:latin typeface="Handlee"/>
                <a:ea typeface="Handlee"/>
                <a:cs typeface="Handlee"/>
                <a:sym typeface="Handlee"/>
              </a:rPr>
              <a:t> School:</a:t>
            </a:r>
            <a:endParaRPr sz="800" b="1" dirty="0">
              <a:solidFill>
                <a:schemeClr val="dk1"/>
              </a:solidFill>
              <a:latin typeface="Handlee"/>
              <a:ea typeface="Handlee"/>
              <a:cs typeface="Handlee"/>
            </a:endParaRPr>
          </a:p>
          <a:p>
            <a:pPr algn="just">
              <a:buClr>
                <a:schemeClr val="dk1"/>
              </a:buClr>
              <a:buSzPts val="1100"/>
            </a:pPr>
            <a:r>
              <a:rPr lang="en-GB" sz="800" dirty="0">
                <a:solidFill>
                  <a:schemeClr val="dk1"/>
                </a:solidFill>
                <a:latin typeface="Handlee"/>
                <a:ea typeface="Handlee"/>
                <a:cs typeface="Handlee"/>
                <a:sym typeface="Handlee"/>
              </a:rPr>
              <a:t>We are extremely fortunate to be able to access provision for outdoor learning which can increase a child's confidence and self-esteem through exploration, problem solving, and being encouraged to learn how to assess and take appropriate risks depending on their environment. </a:t>
            </a:r>
            <a:r>
              <a:rPr lang="en-GB" sz="800" b="1" i="1" dirty="0">
                <a:solidFill>
                  <a:schemeClr val="dk1"/>
                </a:solidFill>
                <a:latin typeface="Handlee"/>
                <a:ea typeface="Handlee"/>
                <a:cs typeface="Handlee"/>
                <a:sym typeface="Handlee"/>
              </a:rPr>
              <a:t>Please ensure children come to school with appropriate clothing and footwear for these sessions on Wednesdays.</a:t>
            </a:r>
            <a:endParaRPr sz="800" dirty="0">
              <a:solidFill>
                <a:schemeClr val="dk1"/>
              </a:solidFill>
            </a:endParaRPr>
          </a:p>
        </p:txBody>
      </p:sp>
      <p:sp>
        <p:nvSpPr>
          <p:cNvPr id="57" name="Google Shape;57;p13"/>
          <p:cNvSpPr txBox="1"/>
          <p:nvPr/>
        </p:nvSpPr>
        <p:spPr>
          <a:xfrm>
            <a:off x="3240703" y="160506"/>
            <a:ext cx="2742621" cy="923299"/>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algn="just">
              <a:buClr>
                <a:schemeClr val="dk1"/>
              </a:buClr>
              <a:buSzPts val="1100"/>
            </a:pPr>
            <a:r>
              <a:rPr lang="en-GB" sz="800" b="1" dirty="0">
                <a:solidFill>
                  <a:schemeClr val="dk1"/>
                </a:solidFill>
                <a:latin typeface="Handlee"/>
                <a:ea typeface="Handlee"/>
                <a:cs typeface="Handlee"/>
                <a:sym typeface="Handlee"/>
              </a:rPr>
              <a:t>Art &amp; Design:</a:t>
            </a:r>
            <a:endParaRPr lang="en-US" dirty="0">
              <a:solidFill>
                <a:schemeClr val="dk1"/>
              </a:solidFill>
              <a:latin typeface="Handlee"/>
            </a:endParaRPr>
          </a:p>
          <a:p>
            <a:pPr algn="just"/>
            <a:r>
              <a:rPr lang="en-GB" sz="800" dirty="0">
                <a:solidFill>
                  <a:schemeClr val="dk1"/>
                </a:solidFill>
                <a:latin typeface="Handlee"/>
              </a:rPr>
              <a:t>As artists, we will be learning about the work of L.S Lowry. We will explore Lowry’s exploration of community and the balance between life and work. We will examine the techniques Lowry used to create his works and his placement within the artistic world at the time of the painting and beyond.</a:t>
            </a:r>
          </a:p>
        </p:txBody>
      </p:sp>
      <p:sp>
        <p:nvSpPr>
          <p:cNvPr id="58" name="Google Shape;58;p13"/>
          <p:cNvSpPr txBox="1"/>
          <p:nvPr/>
        </p:nvSpPr>
        <p:spPr>
          <a:xfrm>
            <a:off x="179410" y="3106156"/>
            <a:ext cx="2911456" cy="2287391"/>
          </a:xfrm>
          <a:prstGeom prst="rect">
            <a:avLst/>
          </a:prstGeom>
          <a:noFill/>
          <a:ln>
            <a:noFill/>
          </a:ln>
        </p:spPr>
        <p:txBody>
          <a:bodyPr spcFirstLastPara="1" wrap="square" lIns="91425" tIns="91425" rIns="91425" bIns="91425" anchor="t" anchorCtr="0">
            <a:spAutoFit/>
          </a:bodyPr>
          <a:lstStyle/>
          <a:p>
            <a:pPr marL="0" lvl="0" indent="0" algn="l" rtl="0">
              <a:lnSpc>
                <a:spcPct val="107916"/>
              </a:lnSpc>
              <a:spcBef>
                <a:spcPts val="0"/>
              </a:spcBef>
              <a:spcAft>
                <a:spcPts val="0"/>
              </a:spcAft>
              <a:buClr>
                <a:schemeClr val="dk1"/>
              </a:buClr>
              <a:buSzPts val="1100"/>
              <a:buFont typeface="Arial"/>
              <a:buNone/>
            </a:pPr>
            <a:r>
              <a:rPr lang="en-GB" sz="800" b="1" dirty="0">
                <a:solidFill>
                  <a:schemeClr val="dk1"/>
                </a:solidFill>
                <a:latin typeface="Handlee" panose="020B0604020202020204" charset="0"/>
                <a:ea typeface="Handlee"/>
                <a:cs typeface="Handlee"/>
                <a:sym typeface="Handlee"/>
              </a:rPr>
              <a:t>History and Geography:</a:t>
            </a:r>
          </a:p>
          <a:p>
            <a:pPr algn="l"/>
            <a:r>
              <a:rPr lang="en-GB" sz="800" b="0" i="0" u="none" strike="noStrike" baseline="0" dirty="0">
                <a:latin typeface="Handlee" panose="020B0604020202020204" charset="0"/>
              </a:rPr>
              <a:t>As geographers, we will explore the Northern and Southern</a:t>
            </a:r>
          </a:p>
          <a:p>
            <a:pPr algn="l"/>
            <a:r>
              <a:rPr lang="en-GB" sz="800" b="0" i="0" u="none" strike="noStrike" baseline="0" dirty="0">
                <a:latin typeface="Handlee" panose="020B0604020202020204" charset="0"/>
              </a:rPr>
              <a:t>hemispheres as well as the Equator, an imaginary line which circles</a:t>
            </a:r>
          </a:p>
          <a:p>
            <a:pPr algn="l"/>
            <a:r>
              <a:rPr lang="en-GB" sz="800" b="0" i="0" u="none" strike="noStrike" baseline="0" dirty="0">
                <a:latin typeface="Handlee" panose="020B0604020202020204" charset="0"/>
              </a:rPr>
              <a:t>around the Earth, halfway between the North and South Poles. We</a:t>
            </a:r>
          </a:p>
          <a:p>
            <a:pPr algn="l"/>
            <a:r>
              <a:rPr lang="en-GB" sz="800" b="0" i="0" u="none" strike="noStrike" baseline="0" dirty="0">
                <a:latin typeface="Handlee" panose="020B0604020202020204" charset="0"/>
              </a:rPr>
              <a:t>will explore the concept of time zones, learning why time varies</a:t>
            </a:r>
          </a:p>
          <a:p>
            <a:pPr algn="l"/>
            <a:r>
              <a:rPr lang="en-GB" sz="800" b="0" i="0" u="none" strike="noStrike" baseline="0" dirty="0">
                <a:latin typeface="Handlee" panose="020B0604020202020204" charset="0"/>
              </a:rPr>
              <a:t>across different parts of the world and discover the regions of the</a:t>
            </a:r>
          </a:p>
          <a:p>
            <a:pPr algn="l"/>
            <a:r>
              <a:rPr lang="en-GB" sz="800" b="0" i="0" u="none" strike="noStrike" baseline="0" dirty="0">
                <a:latin typeface="Handlee" panose="020B0604020202020204" charset="0"/>
              </a:rPr>
              <a:t>Arctic and the Antarctic, finding similarities and differences between</a:t>
            </a:r>
          </a:p>
          <a:p>
            <a:pPr algn="l"/>
            <a:r>
              <a:rPr lang="en-GB" sz="800" b="0" i="0" u="none" strike="noStrike" baseline="0" dirty="0">
                <a:latin typeface="Handlee" panose="020B0604020202020204" charset="0"/>
              </a:rPr>
              <a:t>them.</a:t>
            </a:r>
          </a:p>
          <a:p>
            <a:pPr algn="l"/>
            <a:r>
              <a:rPr lang="en-GB" sz="800" b="0" i="0" u="none" strike="noStrike" baseline="0" dirty="0">
                <a:latin typeface="Handlee" panose="020B0604020202020204" charset="0"/>
              </a:rPr>
              <a:t>As historians, we will immerse ourselves in the prehistoric world,</a:t>
            </a:r>
          </a:p>
          <a:p>
            <a:pPr algn="l"/>
            <a:r>
              <a:rPr lang="en-GB" sz="800" b="0" i="0" u="none" strike="noStrike" baseline="0" dirty="0">
                <a:latin typeface="Handlee" panose="020B0604020202020204" charset="0"/>
              </a:rPr>
              <a:t>exploring and questioning how palaeontologists and archaeologists</a:t>
            </a:r>
          </a:p>
          <a:p>
            <a:pPr algn="l"/>
            <a:r>
              <a:rPr lang="en-GB" sz="800" b="0" i="0" u="none" strike="noStrike" baseline="0" dirty="0">
                <a:latin typeface="Handlee" panose="020B0604020202020204" charset="0"/>
              </a:rPr>
              <a:t>find out what the world was like millions of years ago. We</a:t>
            </a:r>
          </a:p>
          <a:p>
            <a:pPr algn="l"/>
            <a:r>
              <a:rPr lang="en-GB" sz="800" b="0" i="0" u="none" strike="noStrike" baseline="0" dirty="0">
                <a:latin typeface="Handlee" panose="020B0604020202020204" charset="0"/>
              </a:rPr>
              <a:t>will discover and explore dinosaurs, early man and Ice Age animals, as well as investigating what life was like in Britain from the Stone Age to the Iron Age.</a:t>
            </a:r>
            <a:endParaRPr sz="800" dirty="0">
              <a:solidFill>
                <a:schemeClr val="dk1"/>
              </a:solidFill>
              <a:latin typeface="Handlee" panose="020B0604020202020204" charset="0"/>
              <a:ea typeface="Handlee"/>
              <a:cs typeface="Handlee"/>
              <a:sym typeface="Handlee"/>
            </a:endParaRPr>
          </a:p>
          <a:p>
            <a:pPr algn="just">
              <a:buClr>
                <a:schemeClr val="dk1"/>
              </a:buClr>
              <a:buSzPts val="1100"/>
            </a:pPr>
            <a:endParaRPr lang="en-GB" sz="800" dirty="0">
              <a:solidFill>
                <a:schemeClr val="dk1"/>
              </a:solidFill>
              <a:latin typeface="Handlee" panose="020B0604020202020204" charset="0"/>
            </a:endParaRPr>
          </a:p>
          <a:p>
            <a:pPr algn="just">
              <a:buSzPts val="1100"/>
            </a:pPr>
            <a:endParaRPr lang="en-GB" sz="800" dirty="0">
              <a:solidFill>
                <a:schemeClr val="dk1"/>
              </a:solidFill>
              <a:latin typeface="Handlee" panose="020B0604020202020204" charset="0"/>
            </a:endParaRPr>
          </a:p>
        </p:txBody>
      </p:sp>
      <p:sp>
        <p:nvSpPr>
          <p:cNvPr id="59" name="Google Shape;59;p13"/>
          <p:cNvSpPr txBox="1"/>
          <p:nvPr/>
        </p:nvSpPr>
        <p:spPr>
          <a:xfrm>
            <a:off x="6117721" y="79127"/>
            <a:ext cx="2846870" cy="1046410"/>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marL="0" lvl="0" indent="0" algn="just" rtl="0">
              <a:spcBef>
                <a:spcPts val="0"/>
              </a:spcBef>
              <a:spcAft>
                <a:spcPts val="0"/>
              </a:spcAft>
              <a:buClr>
                <a:schemeClr val="dk1"/>
              </a:buClr>
              <a:buSzPts val="1100"/>
              <a:buFont typeface="Arial"/>
              <a:buNone/>
            </a:pPr>
            <a:r>
              <a:rPr lang="en-GB" sz="800" b="1" dirty="0">
                <a:solidFill>
                  <a:schemeClr val="dk1"/>
                </a:solidFill>
                <a:latin typeface="Handlee" panose="020B0604020202020204" charset="0"/>
                <a:ea typeface="Handlee"/>
                <a:cs typeface="Handlee"/>
                <a:sym typeface="Handlee"/>
              </a:rPr>
              <a:t>Music: </a:t>
            </a:r>
          </a:p>
          <a:p>
            <a:pPr algn="l"/>
            <a:r>
              <a:rPr lang="en-GB" sz="800" b="0" i="0" u="none" strike="noStrike" baseline="0" dirty="0">
                <a:latin typeface="Handlee" panose="020B0604020202020204" charset="0"/>
              </a:rPr>
              <a:t>As musicians, we will explore the theme of protest songs through</a:t>
            </a:r>
          </a:p>
          <a:p>
            <a:pPr algn="l"/>
            <a:r>
              <a:rPr lang="en-GB" sz="800" b="0" i="0" u="none" strike="noStrike" baseline="0" dirty="0">
                <a:latin typeface="Handlee" panose="020B0604020202020204" charset="0"/>
              </a:rPr>
              <a:t>the song Something Inside (so strong). British songwriter </a:t>
            </a:r>
            <a:r>
              <a:rPr lang="en-GB" sz="800" b="0" i="0" u="none" strike="noStrike" baseline="0" dirty="0" err="1">
                <a:latin typeface="Handlee" panose="020B0604020202020204" charset="0"/>
              </a:rPr>
              <a:t>Labi</a:t>
            </a:r>
            <a:endParaRPr lang="en-GB" sz="800" b="0" i="0" u="none" strike="noStrike" baseline="0" dirty="0">
              <a:latin typeface="Handlee" panose="020B0604020202020204" charset="0"/>
            </a:endParaRPr>
          </a:p>
          <a:p>
            <a:pPr algn="l"/>
            <a:r>
              <a:rPr lang="en-GB" sz="800" b="0" i="0" u="none" strike="noStrike" baseline="0" dirty="0" err="1">
                <a:latin typeface="Handlee" panose="020B0604020202020204" charset="0"/>
              </a:rPr>
              <a:t>Siffre</a:t>
            </a:r>
            <a:r>
              <a:rPr lang="en-GB" sz="800" b="0" i="0" u="none" strike="noStrike" baseline="0" dirty="0">
                <a:latin typeface="Handlee" panose="020B0604020202020204" charset="0"/>
              </a:rPr>
              <a:t> composed the song in 1987, inspired by the injustice of South Africa’s system of racial apartheid. Protest songs have been sung around the world for centuries, calling for social change and shining a light on injustice.</a:t>
            </a:r>
            <a:endParaRPr sz="800" b="1" dirty="0">
              <a:solidFill>
                <a:schemeClr val="dk1"/>
              </a:solidFill>
              <a:latin typeface="Handlee" panose="020B0604020202020204" charset="0"/>
              <a:ea typeface="Handlee"/>
              <a:cs typeface="Handlee"/>
              <a:sym typeface="Handlee"/>
            </a:endParaRPr>
          </a:p>
        </p:txBody>
      </p:sp>
      <p:sp>
        <p:nvSpPr>
          <p:cNvPr id="60" name="Google Shape;60;p13"/>
          <p:cNvSpPr txBox="1"/>
          <p:nvPr/>
        </p:nvSpPr>
        <p:spPr>
          <a:xfrm flipH="1">
            <a:off x="6247010" y="3827091"/>
            <a:ext cx="2717580" cy="1071257"/>
          </a:xfrm>
          <a:prstGeom prst="rect">
            <a:avLst/>
          </a:prstGeom>
          <a:noFill/>
          <a:ln w="19050" cap="flat" cmpd="sng">
            <a:solidFill>
              <a:srgbClr val="FA3CAD"/>
            </a:solidFill>
            <a:prstDash val="solid"/>
            <a:round/>
            <a:headEnd type="none" w="sm" len="sm"/>
            <a:tailEnd type="none" w="sm" len="sm"/>
          </a:ln>
        </p:spPr>
        <p:txBody>
          <a:bodyPr spcFirstLastPara="1" wrap="square" lIns="91425" tIns="91425" rIns="91425" bIns="91425" anchor="t" anchorCtr="0">
            <a:spAutoFit/>
          </a:bodyPr>
          <a:lstStyle/>
          <a:p>
            <a:pPr algn="just"/>
            <a:r>
              <a:rPr lang="en-GB" sz="800" b="1" dirty="0">
                <a:solidFill>
                  <a:schemeClr val="dk1"/>
                </a:solidFill>
                <a:latin typeface="Handlee"/>
                <a:ea typeface="Handlee"/>
                <a:cs typeface="Handlee"/>
                <a:sym typeface="Handlee"/>
              </a:rPr>
              <a:t>RHE: </a:t>
            </a:r>
            <a:endParaRPr lang="en-GB" sz="800" dirty="0">
              <a:solidFill>
                <a:schemeClr val="dk1"/>
              </a:solidFill>
              <a:latin typeface="Handlee"/>
              <a:ea typeface="Handlee"/>
              <a:cs typeface="Handlee"/>
              <a:sym typeface="Handlee"/>
            </a:endParaRPr>
          </a:p>
          <a:p>
            <a:pPr algn="just"/>
            <a:r>
              <a:rPr lang="en-GB" sz="800" dirty="0">
                <a:solidFill>
                  <a:schemeClr val="dk1"/>
                </a:solidFill>
                <a:latin typeface="Handlee"/>
              </a:rPr>
              <a:t>As responsible citizens living in the wider world, we will learn that education is a human right and why this is important. We will think about how we care for others and our responsibility to care for things and people around us. We will also discuss what prejudice and discrimination are and why and how they should be challenged. </a:t>
            </a:r>
            <a:endParaRPr lang="en-GB" dirty="0">
              <a:solidFill>
                <a:schemeClr val="dk1"/>
              </a:solidFill>
            </a:endParaRPr>
          </a:p>
        </p:txBody>
      </p:sp>
      <p:sp>
        <p:nvSpPr>
          <p:cNvPr id="61" name="Google Shape;61;p13"/>
          <p:cNvSpPr txBox="1"/>
          <p:nvPr/>
        </p:nvSpPr>
        <p:spPr>
          <a:xfrm>
            <a:off x="237326" y="1778884"/>
            <a:ext cx="2836767" cy="1381502"/>
          </a:xfrm>
          <a:prstGeom prst="rect">
            <a:avLst/>
          </a:prstGeom>
          <a:noFill/>
          <a:ln w="19050">
            <a:solidFill>
              <a:srgbClr val="FA3CAD"/>
            </a:solidFill>
          </a:ln>
        </p:spPr>
        <p:txBody>
          <a:bodyPr spcFirstLastPara="1" wrap="square" lIns="91425" tIns="91425" rIns="91425" bIns="91425" anchor="t" anchorCtr="0">
            <a:spAutoFit/>
          </a:bodyPr>
          <a:lstStyle/>
          <a:p>
            <a:pPr algn="just">
              <a:lnSpc>
                <a:spcPct val="107916"/>
              </a:lnSpc>
              <a:buClr>
                <a:schemeClr val="dk1"/>
              </a:buClr>
              <a:buSzPts val="1100"/>
            </a:pPr>
            <a:r>
              <a:rPr lang="en-GB" sz="800" b="1" dirty="0">
                <a:solidFill>
                  <a:schemeClr val="dk1"/>
                </a:solidFill>
                <a:latin typeface="Handlee"/>
                <a:ea typeface="Handlee"/>
                <a:cs typeface="Handlee"/>
                <a:sym typeface="Handlee"/>
              </a:rPr>
              <a:t>English:</a:t>
            </a:r>
            <a:r>
              <a:rPr lang="en-GB" sz="800" dirty="0">
                <a:solidFill>
                  <a:schemeClr val="dk1"/>
                </a:solidFill>
                <a:latin typeface="Handlee"/>
                <a:ea typeface="Handlee"/>
                <a:cs typeface="Handlee"/>
                <a:sym typeface="Handlee"/>
              </a:rPr>
              <a:t>  </a:t>
            </a:r>
            <a:endParaRPr lang="en-US" sz="800" b="1" dirty="0">
              <a:solidFill>
                <a:schemeClr val="dk1"/>
              </a:solidFill>
              <a:latin typeface="Handlee"/>
              <a:ea typeface="Handlee"/>
              <a:cs typeface="Handlee"/>
              <a:sym typeface="Handlee"/>
            </a:endParaRPr>
          </a:p>
          <a:p>
            <a:pPr algn="just">
              <a:lnSpc>
                <a:spcPct val="107915"/>
              </a:lnSpc>
              <a:buSzPts val="1100"/>
            </a:pPr>
            <a:r>
              <a:rPr lang="en-GB" sz="800" dirty="0">
                <a:solidFill>
                  <a:schemeClr val="dk1"/>
                </a:solidFill>
                <a:latin typeface="Handlee"/>
                <a:ea typeface="Handlee"/>
                <a:cs typeface="Handlee"/>
                <a:sym typeface="Handlee"/>
              </a:rPr>
              <a:t>As writers, our learning will be underpinned by the purpose of writing ‘to inform’. We will immerse ourselves into a variety of different informative texts with a non – chronological report as our main writing outcome. We will develop our understanding of how a report is written. In class, we will be using our DERIC (decode, explain, retrieve, infer and choice) reading skills to retrieve information and answer questions related to our class novel 'Stig of the Dump'.</a:t>
            </a:r>
            <a:endParaRPr sz="800" b="1">
              <a:solidFill>
                <a:schemeClr val="dk1"/>
              </a:solidFill>
              <a:latin typeface="Handlee"/>
              <a:ea typeface="Handlee"/>
              <a:cs typeface="Handlee"/>
            </a:endParaRPr>
          </a:p>
        </p:txBody>
      </p:sp>
      <p:sp>
        <p:nvSpPr>
          <p:cNvPr id="62" name="Google Shape;62;p13"/>
          <p:cNvSpPr txBox="1"/>
          <p:nvPr/>
        </p:nvSpPr>
        <p:spPr>
          <a:xfrm>
            <a:off x="3220139" y="1303935"/>
            <a:ext cx="2751535" cy="1898511"/>
          </a:xfrm>
          <a:prstGeom prst="rect">
            <a:avLst/>
          </a:prstGeom>
          <a:solidFill>
            <a:srgbClr val="92D050"/>
          </a:solidFill>
          <a:ln w="28575" cap="flat" cmpd="sng">
            <a:solidFill>
              <a:srgbClr val="FA3CAD"/>
            </a:solidFill>
            <a:prstDash val="solid"/>
            <a:round/>
            <a:headEnd type="none" w="sm" len="sm"/>
            <a:tailEnd type="none" w="sm" len="sm"/>
          </a:ln>
        </p:spPr>
        <p:txBody>
          <a:bodyPr spcFirstLastPara="1" wrap="square" lIns="91425" tIns="91425" rIns="91425" bIns="91425" anchor="t" anchorCtr="0">
            <a:noAutofit/>
          </a:bodyPr>
          <a:lstStyle/>
          <a:p>
            <a:pPr algn="ctr"/>
            <a:r>
              <a:rPr lang="en-GB" sz="1000" b="1" dirty="0">
                <a:latin typeface="Handlee"/>
                <a:ea typeface="Handlee"/>
                <a:cs typeface="Handlee"/>
                <a:sym typeface="Handlee"/>
              </a:rPr>
              <a:t>Butter Cove Class </a:t>
            </a:r>
            <a:endParaRPr lang="en-US" sz="1000" b="1" dirty="0">
              <a:latin typeface="Handlee"/>
              <a:ea typeface="Handlee"/>
              <a:cs typeface="Handlee"/>
            </a:endParaRPr>
          </a:p>
          <a:p>
            <a:pPr algn="ctr"/>
            <a:r>
              <a:rPr lang="en-GB" sz="1000" b="1" dirty="0">
                <a:latin typeface="Handlee"/>
                <a:ea typeface="Handlee"/>
                <a:cs typeface="Handlee"/>
                <a:sym typeface="Handlee"/>
              </a:rPr>
              <a:t>Spring 2025</a:t>
            </a:r>
            <a:endParaRPr lang="en-GB" sz="1000" b="1" dirty="0">
              <a:latin typeface="Handlee"/>
              <a:ea typeface="Handlee"/>
              <a:cs typeface="Handlee"/>
            </a:endParaRPr>
          </a:p>
          <a:p>
            <a:pPr algn="ctr"/>
            <a:endParaRPr lang="en-GB" sz="1000" dirty="0">
              <a:latin typeface="Handlee"/>
              <a:ea typeface="Handlee"/>
              <a:cs typeface="Handlee"/>
            </a:endParaRPr>
          </a:p>
          <a:p>
            <a:pPr algn="ctr"/>
            <a:endParaRPr lang="en-GB" sz="1000" b="1" dirty="0">
              <a:latin typeface="Handlee"/>
              <a:ea typeface="Handlee"/>
              <a:cs typeface="Handlee"/>
            </a:endParaRPr>
          </a:p>
          <a:p>
            <a:pPr algn="ctr"/>
            <a:endParaRPr lang="en-GB" sz="1000" b="1" dirty="0">
              <a:latin typeface="Handlee"/>
              <a:ea typeface="Handlee"/>
              <a:cs typeface="Handlee"/>
            </a:endParaRPr>
          </a:p>
          <a:p>
            <a:pPr algn="ctr"/>
            <a:endParaRPr lang="en-GB" b="1" dirty="0">
              <a:latin typeface="Handlee"/>
              <a:ea typeface="Handlee"/>
              <a:cs typeface="Handlee"/>
            </a:endParaRPr>
          </a:p>
          <a:p>
            <a:pPr algn="ctr"/>
            <a:endParaRPr lang="en-GB" b="1" dirty="0">
              <a:latin typeface="Handlee"/>
              <a:ea typeface="Handlee"/>
              <a:cs typeface="Handlee"/>
            </a:endParaRPr>
          </a:p>
        </p:txBody>
      </p:sp>
      <p:pic>
        <p:nvPicPr>
          <p:cNvPr id="2" name="Picture 1" descr="A painting of a crowd of people walking in a city&#10;&#10;Description automatically generated">
            <a:extLst>
              <a:ext uri="{FF2B5EF4-FFF2-40B4-BE49-F238E27FC236}">
                <a16:creationId xmlns:a16="http://schemas.microsoft.com/office/drawing/2014/main" id="{8FE6FE46-358D-D70C-FCCD-B7EB7262920B}"/>
              </a:ext>
            </a:extLst>
          </p:cNvPr>
          <p:cNvPicPr>
            <a:picLocks noChangeAspect="1"/>
          </p:cNvPicPr>
          <p:nvPr/>
        </p:nvPicPr>
        <p:blipFill>
          <a:blip r:embed="rId3"/>
          <a:stretch>
            <a:fillRect/>
          </a:stretch>
        </p:blipFill>
        <p:spPr>
          <a:xfrm>
            <a:off x="3826772" y="1786973"/>
            <a:ext cx="1498739" cy="1188555"/>
          </a:xfrm>
          <a:prstGeom prst="rect">
            <a:avLst/>
          </a:prstGeom>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F5B4D81F31A92489B42BFA172203B2E" ma:contentTypeVersion="20" ma:contentTypeDescription="Create a new document." ma:contentTypeScope="" ma:versionID="19bf53ccd5397fc60788d8dc1fdf4af5">
  <xsd:schema xmlns:xsd="http://www.w3.org/2001/XMLSchema" xmlns:xs="http://www.w3.org/2001/XMLSchema" xmlns:p="http://schemas.microsoft.com/office/2006/metadata/properties" xmlns:ns2="f9138d25-0e71-4cf7-be13-8f60befdd0a3" xmlns:ns3="3164481f-8d36-436d-ad51-ca4db39e19cb" targetNamespace="http://schemas.microsoft.com/office/2006/metadata/properties" ma:root="true" ma:fieldsID="de5c5c3102eaa5849f9905ac983a3539" ns2:_="" ns3:_="">
    <xsd:import namespace="f9138d25-0e71-4cf7-be13-8f60befdd0a3"/>
    <xsd:import namespace="3164481f-8d36-436d-ad51-ca4db39e19cb"/>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lcf76f155ced4ddcb4097134ff3c332f" minOccurs="0"/>
                <xsd:element ref="ns3:TaxCatchAll" minOccurs="0"/>
                <xsd:element ref="ns2:MediaServiceGenerationTime" minOccurs="0"/>
                <xsd:element ref="ns2:MediaServiceEventHashCode" minOccurs="0"/>
                <xsd:element ref="ns2:MediaServiceDateTaken" minOccurs="0"/>
                <xsd:element ref="ns2:MediaLengthInSeconds" minOccurs="0"/>
                <xsd:element ref="ns2:MediaServiceOCR" minOccurs="0"/>
                <xsd:element ref="ns2:MediaServiceLocation" minOccurs="0"/>
                <xsd:element ref="ns2:Fivefinebeeslesson124_x002e_02_x002e_23" minOccurs="0"/>
                <xsd:element ref="ns2:MediaServiceObjectDetectorVersions" minOccurs="0"/>
                <xsd:element ref="ns2:MediaServiceSearchProperties" minOccurs="0"/>
                <xsd:element ref="ns2:Questionsareonlyonfirst6pagessoyourchoicewhethertoprintallpagesoronlytheonesthequestionsarebasedon_x002e_"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f9138d25-0e71-4cf7-be13-8f60befdd0a3"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lcf76f155ced4ddcb4097134ff3c332f" ma:index="15" nillable="true" ma:taxonomy="true" ma:internalName="lcf76f155ced4ddcb4097134ff3c332f" ma:taxonomyFieldName="MediaServiceImageTags" ma:displayName="Image Tags" ma:readOnly="false" ma:fieldId="{5cf76f15-5ced-4ddc-b409-7134ff3c332f}" ma:taxonomyMulti="true" ma:sspId="06116a13-b46f-46dc-8abc-6f1f283a2794" ma:termSetId="09814cd3-568e-fe90-9814-8d621ff8fb84" ma:anchorId="fba54fb3-c3e1-fe81-a776-ca4b69148c4d" ma:open="true" ma:isKeyword="false">
      <xsd:complexType>
        <xsd:sequence>
          <xsd:element ref="pc:Terms" minOccurs="0" maxOccurs="1"/>
        </xsd:sequence>
      </xsd:complex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OCR" ma:index="21" nillable="true" ma:displayName="Extracted Text" ma:internalName="MediaServiceOCR" ma:readOnly="true">
      <xsd:simpleType>
        <xsd:restriction base="dms:Note">
          <xsd:maxLength value="255"/>
        </xsd:restriction>
      </xsd:simpleType>
    </xsd:element>
    <xsd:element name="MediaServiceLocation" ma:index="22" nillable="true" ma:displayName="Location" ma:internalName="MediaServiceLocation" ma:readOnly="true">
      <xsd:simpleType>
        <xsd:restriction base="dms:Text"/>
      </xsd:simpleType>
    </xsd:element>
    <xsd:element name="Fivefinebeeslesson124_x002e_02_x002e_23" ma:index="23" nillable="true" ma:displayName="Five fine bees lesson 1 24.02.23" ma:description="Children moved creatively to the music as insects , changing how they move according to the mood of the music" ma:format="Dropdown" ma:internalName="Fivefinebeeslesson124_x002e_02_x002e_23">
      <xsd:simpleType>
        <xsd:restriction base="dms:Text">
          <xsd:maxLength value="255"/>
        </xsd:restriction>
      </xsd:simpleType>
    </xsd:element>
    <xsd:element name="MediaServiceObjectDetectorVersions" ma:index="24" nillable="true" ma:displayName="MediaServiceObjectDetectorVersions" ma:hidden="true" ma:indexed="true" ma:internalName="MediaServiceObjectDetectorVersions"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Questionsareonlyonfirst6pagessoyourchoicewhethertoprintallpagesoronlytheonesthequestionsarebasedon_x002e_" ma:index="26" nillable="true" ma:displayName="Questions are only on first 6 pages so your choice whether to print all pages or only the ones the questions are based on." ma:format="Dropdown" ma:internalName="Questionsareonlyonfirst6pagessoyourchoicewhethertoprintallpagesoronlytheonesthequestionsarebasedon_x002e_">
      <xsd:simpleType>
        <xsd:restriction base="dms:Text">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3164481f-8d36-436d-ad51-ca4db39e19cb"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16" nillable="true" ma:displayName="Taxonomy Catch All Column" ma:hidden="true" ma:list="{75f321b6-44a9-46c2-ba3a-6b736609b4a5}" ma:internalName="TaxCatchAll" ma:showField="CatchAllData" ma:web="3164481f-8d36-436d-ad51-ca4db39e19cb">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3164481f-8d36-436d-ad51-ca4db39e19cb" xsi:nil="true"/>
    <lcf76f155ced4ddcb4097134ff3c332f xmlns="f9138d25-0e71-4cf7-be13-8f60befdd0a3">
      <Terms xmlns="http://schemas.microsoft.com/office/infopath/2007/PartnerControls"/>
    </lcf76f155ced4ddcb4097134ff3c332f>
    <Fivefinebeeslesson124_x002e_02_x002e_23 xmlns="f9138d25-0e71-4cf7-be13-8f60befdd0a3" xsi:nil="true"/>
    <Questionsareonlyonfirst6pagessoyourchoicewhethertoprintallpagesoronlytheonesthequestionsarebasedon_x002e_ xmlns="f9138d25-0e71-4cf7-be13-8f60befdd0a3"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4729A73F-7DC6-4638-B4D0-44B8C760A75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f9138d25-0e71-4cf7-be13-8f60befdd0a3"/>
    <ds:schemaRef ds:uri="3164481f-8d36-436d-ad51-ca4db39e19cb"/>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46A21DF8-271B-4D70-8782-D30214AD2612}">
  <ds:schemaRefs>
    <ds:schemaRef ds:uri="3164481f-8d36-436d-ad51-ca4db39e19cb"/>
    <ds:schemaRef ds:uri="f9138d25-0e71-4cf7-be13-8f60befdd0a3"/>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3CA25A3A-E815-4E39-89BD-6E3D123881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484</TotalTime>
  <Words>837</Words>
  <Application>Microsoft Office PowerPoint</Application>
  <PresentationFormat>On-screen Show (16:9)</PresentationFormat>
  <Paragraphs>39</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Handlee</vt:lpstr>
      <vt:lpstr>Arial</vt: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Cose</dc:creator>
  <cp:lastModifiedBy>Joanna Symons</cp:lastModifiedBy>
  <cp:revision>538</cp:revision>
  <dcterms:modified xsi:type="dcterms:W3CDTF">2025-01-08T22:21:50Z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0x010100BF5B4D81F31A92489B42BFA172203B2E</vt:lpwstr>
  </property>
  <property fmtid="{D5CDD505-2E9C-101B-9397-08002B2CF9AE}" pid="3" name="MediaServiceImageTags">
    <vt:lpwstr/>
  </property>
</Properties>
</file>