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30" d="100"/>
          <a:sy n="130" d="100"/>
        </p:scale>
        <p:origin x="82" y="-269"/>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font" Target="fonts/font1.fntdata"/><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omi Taylor" userId="00fc187f-666b-4b57-bb1d-8b4c1e3c63ab" providerId="ADAL" clId="{72BE4436-2C50-49DE-88F8-9A309750FF78}"/>
    <pc:docChg chg="undo custSel modSld">
      <pc:chgData name="Naomi Taylor" userId="00fc187f-666b-4b57-bb1d-8b4c1e3c63ab" providerId="ADAL" clId="{72BE4436-2C50-49DE-88F8-9A309750FF78}" dt="2025-01-08T11:56:00.106" v="3474" actId="20577"/>
      <pc:docMkLst>
        <pc:docMk/>
      </pc:docMkLst>
      <pc:sldChg chg="modSp mod">
        <pc:chgData name="Naomi Taylor" userId="00fc187f-666b-4b57-bb1d-8b4c1e3c63ab" providerId="ADAL" clId="{72BE4436-2C50-49DE-88F8-9A309750FF78}" dt="2025-01-08T11:56:00.106" v="3474" actId="20577"/>
        <pc:sldMkLst>
          <pc:docMk/>
          <pc:sldMk cId="0" sldId="256"/>
        </pc:sldMkLst>
        <pc:spChg chg="mod">
          <ac:chgData name="Naomi Taylor" userId="00fc187f-666b-4b57-bb1d-8b4c1e3c63ab" providerId="ADAL" clId="{72BE4436-2C50-49DE-88F8-9A309750FF78}" dt="2025-01-08T11:31:12.353" v="1943" actId="20577"/>
          <ac:spMkLst>
            <pc:docMk/>
            <pc:sldMk cId="0" sldId="256"/>
            <ac:spMk id="54" creationId="{00000000-0000-0000-0000-000000000000}"/>
          </ac:spMkLst>
        </pc:spChg>
        <pc:spChg chg="mod">
          <ac:chgData name="Naomi Taylor" userId="00fc187f-666b-4b57-bb1d-8b4c1e3c63ab" providerId="ADAL" clId="{72BE4436-2C50-49DE-88F8-9A309750FF78}" dt="2025-01-08T11:41:28.095" v="2409" actId="20577"/>
          <ac:spMkLst>
            <pc:docMk/>
            <pc:sldMk cId="0" sldId="256"/>
            <ac:spMk id="55" creationId="{00000000-0000-0000-0000-000000000000}"/>
          </ac:spMkLst>
        </pc:spChg>
        <pc:spChg chg="mod">
          <ac:chgData name="Naomi Taylor" userId="00fc187f-666b-4b57-bb1d-8b4c1e3c63ab" providerId="ADAL" clId="{72BE4436-2C50-49DE-88F8-9A309750FF78}" dt="2025-01-07T10:50:07.967" v="89" actId="20577"/>
          <ac:spMkLst>
            <pc:docMk/>
            <pc:sldMk cId="0" sldId="256"/>
            <ac:spMk id="56" creationId="{00000000-0000-0000-0000-000000000000}"/>
          </ac:spMkLst>
        </pc:spChg>
        <pc:spChg chg="mod">
          <ac:chgData name="Naomi Taylor" userId="00fc187f-666b-4b57-bb1d-8b4c1e3c63ab" providerId="ADAL" clId="{72BE4436-2C50-49DE-88F8-9A309750FF78}" dt="2025-01-07T10:58:19.981" v="1143" actId="20577"/>
          <ac:spMkLst>
            <pc:docMk/>
            <pc:sldMk cId="0" sldId="256"/>
            <ac:spMk id="57" creationId="{00000000-0000-0000-0000-000000000000}"/>
          </ac:spMkLst>
        </pc:spChg>
        <pc:spChg chg="mod">
          <ac:chgData name="Naomi Taylor" userId="00fc187f-666b-4b57-bb1d-8b4c1e3c63ab" providerId="ADAL" clId="{72BE4436-2C50-49DE-88F8-9A309750FF78}" dt="2025-01-08T11:49:52.898" v="3078" actId="20577"/>
          <ac:spMkLst>
            <pc:docMk/>
            <pc:sldMk cId="0" sldId="256"/>
            <ac:spMk id="58" creationId="{00000000-0000-0000-0000-000000000000}"/>
          </ac:spMkLst>
        </pc:spChg>
        <pc:spChg chg="mod">
          <ac:chgData name="Naomi Taylor" userId="00fc187f-666b-4b57-bb1d-8b4c1e3c63ab" providerId="ADAL" clId="{72BE4436-2C50-49DE-88F8-9A309750FF78}" dt="2025-01-08T11:56:00.106" v="3474" actId="20577"/>
          <ac:spMkLst>
            <pc:docMk/>
            <pc:sldMk cId="0" sldId="256"/>
            <ac:spMk id="59" creationId="{00000000-0000-0000-0000-000000000000}"/>
          </ac:spMkLst>
        </pc:spChg>
        <pc:spChg chg="mod">
          <ac:chgData name="Naomi Taylor" userId="00fc187f-666b-4b57-bb1d-8b4c1e3c63ab" providerId="ADAL" clId="{72BE4436-2C50-49DE-88F8-9A309750FF78}" dt="2025-01-08T11:37:25.910" v="2238" actId="20577"/>
          <ac:spMkLst>
            <pc:docMk/>
            <pc:sldMk cId="0" sldId="256"/>
            <ac:spMk id="60" creationId="{00000000-0000-0000-0000-000000000000}"/>
          </ac:spMkLst>
        </pc:spChg>
        <pc:spChg chg="mod">
          <ac:chgData name="Naomi Taylor" userId="00fc187f-666b-4b57-bb1d-8b4c1e3c63ab" providerId="ADAL" clId="{72BE4436-2C50-49DE-88F8-9A309750FF78}" dt="2025-01-08T11:32:41.014" v="1995" actId="20577"/>
          <ac:spMkLst>
            <pc:docMk/>
            <pc:sldMk cId="0" sldId="256"/>
            <ac:spMk id="61" creationId="{00000000-0000-0000-0000-000000000000}"/>
          </ac:spMkLst>
        </pc:spChg>
        <pc:spChg chg="mod">
          <ac:chgData name="Naomi Taylor" userId="00fc187f-666b-4b57-bb1d-8b4c1e3c63ab" providerId="ADAL" clId="{72BE4436-2C50-49DE-88F8-9A309750FF78}" dt="2025-01-07T10:50:39.181" v="104" actId="20577"/>
          <ac:spMkLst>
            <pc:docMk/>
            <pc:sldMk cId="0" sldId="256"/>
            <ac:spMk id="62" creationId="{00000000-0000-0000-0000-000000000000}"/>
          </ac:spMkLst>
        </pc:spChg>
        <pc:spChg chg="mod">
          <ac:chgData name="Naomi Taylor" userId="00fc187f-666b-4b57-bb1d-8b4c1e3c63ab" providerId="ADAL" clId="{72BE4436-2C50-49DE-88F8-9A309750FF78}" dt="2025-01-07T10:54:34.523" v="524" actId="20577"/>
          <ac:spMkLst>
            <pc:docMk/>
            <pc:sldMk cId="0" sldId="256"/>
            <ac:spMk id="6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5961700" y="-41100"/>
            <a:ext cx="3108900" cy="1636315"/>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700" b="1" dirty="0">
                <a:solidFill>
                  <a:schemeClr val="dk1"/>
                </a:solidFill>
                <a:latin typeface="Handlee"/>
                <a:ea typeface="Handlee"/>
                <a:cs typeface="Handlee"/>
                <a:sym typeface="Handlee"/>
              </a:rPr>
              <a:t>Science:</a:t>
            </a:r>
          </a:p>
          <a:p>
            <a:pPr marL="0" lvl="0" indent="0" algn="just" rtl="0">
              <a:spcBef>
                <a:spcPts val="0"/>
              </a:spcBef>
              <a:spcAft>
                <a:spcPts val="0"/>
              </a:spcAft>
              <a:buNone/>
            </a:pPr>
            <a:r>
              <a:rPr lang="en-US" sz="800" dirty="0">
                <a:effectLst/>
                <a:latin typeface="Handlee" panose="020B0604020202020204" charset="0"/>
                <a:ea typeface="Open Sans" panose="020B0606030504020204" pitchFamily="34" charset="0"/>
              </a:rPr>
              <a:t>As scientists, the Year 1s will be learning </a:t>
            </a:r>
            <a:r>
              <a:rPr lang="en-GB" sz="800" dirty="0">
                <a:effectLst/>
                <a:latin typeface="Handlee" panose="020B0604020202020204" charset="0"/>
                <a:ea typeface="Open Sans" panose="020B0606030504020204" pitchFamily="34" charset="0"/>
              </a:rPr>
              <a:t>about animals including humans. We will start with learning our parts of the body, and about the 5 different senses. We will then learn all about different animals including herbivores, carnivores and omnivores, animals and thei</a:t>
            </a:r>
            <a:r>
              <a:rPr lang="en-GB" sz="800" dirty="0">
                <a:latin typeface="Handlee" panose="020B0604020202020204" charset="0"/>
                <a:ea typeface="Open Sans" panose="020B0606030504020204" pitchFamily="34" charset="0"/>
              </a:rPr>
              <a:t>r offspring and what animals and humans need to stay alive. </a:t>
            </a:r>
            <a:endParaRPr sz="700" b="1" dirty="0">
              <a:solidFill>
                <a:schemeClr val="dk1"/>
              </a:solidFill>
              <a:latin typeface="Handlee" panose="020B0604020202020204" charset="0"/>
              <a:ea typeface="Handlee"/>
              <a:cs typeface="Handlee"/>
              <a:sym typeface="Handlee"/>
            </a:endParaRPr>
          </a:p>
          <a:p>
            <a:pPr marL="0" lvl="0" indent="0" algn="just" rtl="0">
              <a:spcBef>
                <a:spcPts val="1000"/>
              </a:spcBef>
              <a:spcAft>
                <a:spcPts val="0"/>
              </a:spcAft>
              <a:buNone/>
            </a:pPr>
            <a:r>
              <a:rPr lang="en-GB" sz="700" b="1" dirty="0">
                <a:solidFill>
                  <a:schemeClr val="dk1"/>
                </a:solidFill>
                <a:latin typeface="Handlee"/>
                <a:ea typeface="Handlee"/>
                <a:cs typeface="Handlee"/>
                <a:sym typeface="Handlee"/>
              </a:rPr>
              <a:t>Maths:</a:t>
            </a:r>
            <a:endParaRPr sz="700"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800" dirty="0">
                <a:solidFill>
                  <a:schemeClr val="dk1"/>
                </a:solidFill>
                <a:latin typeface="Handlee"/>
                <a:ea typeface="Handlee"/>
                <a:cs typeface="Handlee"/>
                <a:sym typeface="Handlee"/>
              </a:rPr>
              <a:t>As Mathematicians, the Year 1s will be exploring numbers within 20, adding and subtracting numbers and finding the parts and wholes of numbers. We will then be exploring numbers to 50, as well as finding length and height, and mass and volume. </a:t>
            </a:r>
            <a:endParaRPr sz="800" dirty="0">
              <a:solidFill>
                <a:schemeClr val="dk1"/>
              </a:solidFill>
              <a:latin typeface="Handlee"/>
              <a:ea typeface="Handlee"/>
              <a:cs typeface="Handlee"/>
              <a:sym typeface="Handlee"/>
            </a:endParaRPr>
          </a:p>
        </p:txBody>
      </p:sp>
      <p:sp>
        <p:nvSpPr>
          <p:cNvPr id="55" name="Google Shape;55;p13"/>
          <p:cNvSpPr txBox="1"/>
          <p:nvPr/>
        </p:nvSpPr>
        <p:spPr>
          <a:xfrm>
            <a:off x="3272099" y="3077087"/>
            <a:ext cx="2599800" cy="1476912"/>
          </a:xfrm>
          <a:prstGeom prst="rect">
            <a:avLst/>
          </a:prstGeom>
          <a:noFill/>
          <a:ln w="19050" cap="flat" cmpd="sng">
            <a:solidFill>
              <a:srgbClr val="FFFF00"/>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RE:</a:t>
            </a:r>
            <a:endParaRPr sz="800" b="1" dirty="0">
              <a:solidFill>
                <a:schemeClr val="dk1"/>
              </a:solidFill>
              <a:latin typeface="Handlee"/>
              <a:ea typeface="Handlee"/>
              <a:cs typeface="Handlee"/>
              <a:sym typeface="Handlee"/>
            </a:endParaRPr>
          </a:p>
          <a:p>
            <a:pPr algn="just"/>
            <a:r>
              <a:rPr lang="en-GB" sz="800" dirty="0">
                <a:solidFill>
                  <a:schemeClr val="dk1"/>
                </a:solidFill>
                <a:latin typeface="Handlee"/>
                <a:ea typeface="Handlee"/>
                <a:cs typeface="Handlee"/>
                <a:sym typeface="Handlee"/>
              </a:rPr>
              <a:t>This half term the children will be focusing on Islam, who are Muslims and how do they live? We will learn about their God, Allah, their place of worship and the Prophet Muhammad. </a:t>
            </a:r>
          </a:p>
          <a:p>
            <a:pPr algn="just"/>
            <a:endParaRPr lang="en-GB" sz="800" dirty="0">
              <a:solidFill>
                <a:schemeClr val="dk1"/>
              </a:solidFill>
              <a:latin typeface="Handlee"/>
              <a:ea typeface="Handlee"/>
              <a:cs typeface="Handlee"/>
              <a:sym typeface="Handlee"/>
            </a:endParaRPr>
          </a:p>
          <a:p>
            <a:pPr algn="just"/>
            <a:r>
              <a:rPr lang="en-GB" sz="800" b="1" dirty="0">
                <a:solidFill>
                  <a:schemeClr val="dk1"/>
                </a:solidFill>
                <a:latin typeface="Handlee"/>
                <a:ea typeface="Handlee"/>
                <a:cs typeface="Handlee"/>
                <a:sym typeface="Handlee"/>
              </a:rPr>
              <a:t>Christian Distinctiveness:</a:t>
            </a:r>
            <a:endParaRPr sz="800" b="1" dirty="0">
              <a:solidFill>
                <a:schemeClr val="dk1"/>
              </a:solidFill>
              <a:latin typeface="Handlee"/>
              <a:ea typeface="Handlee"/>
              <a:cs typeface="Handlee"/>
              <a:sym typeface="Handlee"/>
            </a:endParaRPr>
          </a:p>
          <a:p>
            <a:pPr marL="0" lvl="0" indent="0" algn="just" rtl="0">
              <a:spcBef>
                <a:spcPts val="0"/>
              </a:spcBef>
              <a:spcAft>
                <a:spcPts val="375"/>
              </a:spcAft>
              <a:buNone/>
            </a:pPr>
            <a:r>
              <a:rPr lang="en-GB" sz="800" dirty="0">
                <a:solidFill>
                  <a:schemeClr val="dk1"/>
                </a:solidFill>
                <a:latin typeface="Handlee"/>
                <a:ea typeface="Handlee"/>
                <a:cs typeface="Handlee"/>
                <a:sym typeface="Handlee"/>
              </a:rPr>
              <a:t>We demonstrate our Christian Values through daily acts of collective worship, singing worship and family group acts of worship. </a:t>
            </a:r>
            <a:endParaRPr sz="800" dirty="0">
              <a:solidFill>
                <a:schemeClr val="dk1"/>
              </a:solidFill>
              <a:latin typeface="Handlee"/>
              <a:ea typeface="Handlee"/>
              <a:cs typeface="Handlee"/>
              <a:sym typeface="Handlee"/>
            </a:endParaRPr>
          </a:p>
        </p:txBody>
      </p:sp>
      <p:sp>
        <p:nvSpPr>
          <p:cNvPr id="56" name="Google Shape;56;p13"/>
          <p:cNvSpPr txBox="1"/>
          <p:nvPr/>
        </p:nvSpPr>
        <p:spPr>
          <a:xfrm>
            <a:off x="46400" y="-41100"/>
            <a:ext cx="3135900" cy="1179395"/>
          </a:xfrm>
          <a:prstGeom prst="rect">
            <a:avLst/>
          </a:prstGeom>
          <a:noFill/>
          <a:ln>
            <a:no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PE:</a:t>
            </a:r>
            <a:endParaRPr sz="800" b="1" dirty="0">
              <a:solidFill>
                <a:schemeClr val="dk1"/>
              </a:solidFill>
              <a:latin typeface="Handlee"/>
              <a:ea typeface="Handlee"/>
              <a:cs typeface="Handlee"/>
              <a:sym typeface="Handlee"/>
            </a:endParaRPr>
          </a:p>
          <a:p>
            <a:pPr marL="0" lvl="0" indent="0" algn="l" rtl="0">
              <a:spcBef>
                <a:spcPts val="0"/>
              </a:spcBef>
              <a:spcAft>
                <a:spcPts val="0"/>
              </a:spcAft>
              <a:buClr>
                <a:schemeClr val="dk1"/>
              </a:buClr>
              <a:buSzPts val="1100"/>
              <a:buFont typeface="Arial"/>
              <a:buNone/>
            </a:pPr>
            <a:r>
              <a:rPr lang="en-GB" sz="800" dirty="0">
                <a:solidFill>
                  <a:schemeClr val="dk1"/>
                </a:solidFill>
                <a:latin typeface="Handlee"/>
                <a:ea typeface="Handlee"/>
                <a:cs typeface="Handlee"/>
                <a:sym typeface="Handlee"/>
              </a:rPr>
              <a:t>As well-rounded, active citizens, our children will feel a sense of belonging by immersing themselves in a wide range of physical activities. This term, our sessions will be guided by the Premier Sports. They will take place on a Wednesday afternoon. </a:t>
            </a:r>
          </a:p>
          <a:p>
            <a:pPr marL="0" lvl="0" indent="0" algn="l" rtl="0">
              <a:spcBef>
                <a:spcPts val="0"/>
              </a:spcBef>
              <a:spcAft>
                <a:spcPts val="0"/>
              </a:spcAft>
              <a:buClr>
                <a:schemeClr val="dk1"/>
              </a:buClr>
              <a:buSzPts val="1100"/>
              <a:buFont typeface="Arial"/>
              <a:buNone/>
            </a:pPr>
            <a:r>
              <a:rPr lang="en-GB" sz="800" dirty="0">
                <a:solidFill>
                  <a:schemeClr val="dk1"/>
                </a:solidFill>
                <a:latin typeface="Handlee"/>
                <a:ea typeface="Handlee"/>
                <a:cs typeface="Handlee"/>
                <a:sym typeface="Handlee"/>
              </a:rPr>
              <a:t>We are also having our Forest School sessions on Tuesday afternoons this half term!</a:t>
            </a:r>
            <a:endParaRPr sz="800" dirty="0">
              <a:solidFill>
                <a:schemeClr val="dk1"/>
              </a:solidFill>
              <a:latin typeface="Handlee"/>
              <a:ea typeface="Handlee"/>
              <a:cs typeface="Handlee"/>
              <a:sym typeface="Handlee"/>
            </a:endParaRPr>
          </a:p>
          <a:p>
            <a:pPr marL="0" lvl="0" indent="0" algn="l" rtl="0">
              <a:spcBef>
                <a:spcPts val="0"/>
              </a:spcBef>
              <a:spcAft>
                <a:spcPts val="0"/>
              </a:spcAft>
              <a:buClr>
                <a:schemeClr val="dk1"/>
              </a:buClr>
              <a:buSzPts val="1100"/>
              <a:buFont typeface="Arial"/>
              <a:buNone/>
            </a:pPr>
            <a:endParaRPr lang="en-GB" sz="800" dirty="0">
              <a:solidFill>
                <a:schemeClr val="dk1"/>
              </a:solidFill>
              <a:latin typeface="Handlee"/>
              <a:ea typeface="Handlee"/>
              <a:cs typeface="Handlee"/>
              <a:sym typeface="Handlee"/>
            </a:endParaRPr>
          </a:p>
        </p:txBody>
      </p:sp>
      <p:sp>
        <p:nvSpPr>
          <p:cNvPr id="57" name="Google Shape;57;p13"/>
          <p:cNvSpPr txBox="1"/>
          <p:nvPr/>
        </p:nvSpPr>
        <p:spPr>
          <a:xfrm>
            <a:off x="3261000" y="79475"/>
            <a:ext cx="2622000" cy="1692741"/>
          </a:xfrm>
          <a:prstGeom prst="rect">
            <a:avLst/>
          </a:prstGeom>
          <a:noFill/>
          <a:ln w="19050" cap="flat" cmpd="sng">
            <a:solidFill>
              <a:srgbClr val="FFFF00"/>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endParaRPr lang="en-GB" sz="700"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700" b="1" dirty="0">
                <a:solidFill>
                  <a:schemeClr val="dk1"/>
                </a:solidFill>
                <a:latin typeface="Handlee"/>
                <a:ea typeface="Handlee"/>
                <a:cs typeface="Handlee"/>
                <a:sym typeface="Handlee"/>
              </a:rPr>
              <a:t>Art &amp; Design: </a:t>
            </a:r>
            <a:r>
              <a:rPr lang="en-GB" sz="700" dirty="0">
                <a:solidFill>
                  <a:schemeClr val="dk1"/>
                </a:solidFill>
                <a:latin typeface="Handlee"/>
                <a:ea typeface="Handlee"/>
                <a:cs typeface="Handlee"/>
                <a:sym typeface="Handlee"/>
              </a:rPr>
              <a:t>As Artists, we will be learning the skill of weaving. We will begin with weaving paper, understanding the technique needed, before moving onto weaving using threads and other materials. We will be creating a final piece showcasing our local area. </a:t>
            </a:r>
          </a:p>
          <a:p>
            <a:pPr marL="0" lvl="0" indent="0" algn="just" rtl="0">
              <a:spcBef>
                <a:spcPts val="0"/>
              </a:spcBef>
              <a:spcAft>
                <a:spcPts val="0"/>
              </a:spcAft>
              <a:buClr>
                <a:schemeClr val="dk1"/>
              </a:buClr>
              <a:buSzPts val="1100"/>
              <a:buFont typeface="Arial"/>
              <a:buNone/>
            </a:pPr>
            <a:endParaRPr lang="en-GB" sz="700"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700" b="1" dirty="0">
                <a:solidFill>
                  <a:schemeClr val="dk1"/>
                </a:solidFill>
                <a:latin typeface="Handlee"/>
                <a:ea typeface="Handlee"/>
                <a:cs typeface="Handlee"/>
                <a:sym typeface="Handlee"/>
              </a:rPr>
              <a:t>Design &amp; Technology:</a:t>
            </a:r>
            <a:endParaRPr sz="700"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700" dirty="0">
                <a:solidFill>
                  <a:schemeClr val="dk1"/>
                </a:solidFill>
                <a:latin typeface="Handlee"/>
                <a:ea typeface="Handlee"/>
                <a:cs typeface="Handlee"/>
                <a:sym typeface="Handlee"/>
              </a:rPr>
              <a:t>As Designers, we will be learning mechanisms, wheels and axles. We will first identify what each component means and where they are located on a simple model of a car. We will design and create a simple vehicle for an alien to move around their planet. We will then evaluate our models, considering what went well, and what we might change next time. </a:t>
            </a:r>
          </a:p>
          <a:p>
            <a:pPr marL="0" lvl="0" indent="0" algn="just" rtl="0">
              <a:spcBef>
                <a:spcPts val="0"/>
              </a:spcBef>
              <a:spcAft>
                <a:spcPts val="0"/>
              </a:spcAft>
              <a:buClr>
                <a:schemeClr val="dk1"/>
              </a:buClr>
              <a:buSzPts val="1100"/>
              <a:buFont typeface="Arial"/>
              <a:buNone/>
            </a:pPr>
            <a:endParaRPr sz="700" dirty="0">
              <a:solidFill>
                <a:schemeClr val="dk1"/>
              </a:solidFill>
              <a:latin typeface="Handlee"/>
              <a:ea typeface="Handlee"/>
              <a:cs typeface="Handlee"/>
              <a:sym typeface="Handlee"/>
            </a:endParaRPr>
          </a:p>
        </p:txBody>
      </p:sp>
      <p:sp>
        <p:nvSpPr>
          <p:cNvPr id="58" name="Google Shape;58;p13"/>
          <p:cNvSpPr txBox="1"/>
          <p:nvPr/>
        </p:nvSpPr>
        <p:spPr>
          <a:xfrm>
            <a:off x="46275" y="2739537"/>
            <a:ext cx="3151200" cy="1771224"/>
          </a:xfrm>
          <a:prstGeom prst="rect">
            <a:avLst/>
          </a:prstGeom>
          <a:noFill/>
          <a:ln>
            <a:no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750" b="1" dirty="0">
                <a:solidFill>
                  <a:schemeClr val="dk1"/>
                </a:solidFill>
                <a:latin typeface="Handlee"/>
                <a:ea typeface="Handlee"/>
                <a:cs typeface="Handlee"/>
                <a:sym typeface="Handlee"/>
              </a:rPr>
              <a:t>Geography:</a:t>
            </a:r>
            <a:endParaRPr sz="750"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geographers, we will be learning about hot and cold countries. We will be learning about the world around us, including the 7 continents and 5 oceans of the world, and what continents are hotter and colder than others. We will learn about the equator, and the northern and southern hemisphere and how that effects temperatures. </a:t>
            </a:r>
            <a:endParaRPr sz="750"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endParaRPr sz="750"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750" b="1" dirty="0">
                <a:solidFill>
                  <a:schemeClr val="dk1"/>
                </a:solidFill>
                <a:latin typeface="Handlee"/>
                <a:ea typeface="Handlee"/>
                <a:cs typeface="Handlee"/>
                <a:sym typeface="Handlee"/>
              </a:rPr>
              <a:t>History:</a:t>
            </a:r>
            <a:endParaRPr sz="750" b="1" dirty="0">
              <a:solidFill>
                <a:schemeClr val="dk1"/>
              </a:solidFill>
              <a:latin typeface="Handlee"/>
              <a:ea typeface="Handlee"/>
              <a:cs typeface="Handlee"/>
              <a:sym typeface="Handlee"/>
            </a:endParaRPr>
          </a:p>
          <a:p>
            <a:pPr marL="0" lvl="0" indent="0" algn="just" rtl="0">
              <a:lnSpc>
                <a:spcPct val="100000"/>
              </a:lnSpc>
              <a:spcBef>
                <a:spcPts val="0"/>
              </a:spcBef>
              <a:spcAft>
                <a:spcPts val="0"/>
              </a:spcAft>
              <a:buClr>
                <a:schemeClr val="dk1"/>
              </a:buClr>
              <a:buSzPts val="1100"/>
              <a:buFont typeface="Arial"/>
              <a:buNone/>
            </a:pPr>
            <a:r>
              <a:rPr lang="en-GB" sz="800" dirty="0">
                <a:solidFill>
                  <a:schemeClr val="dk1"/>
                </a:solidFill>
                <a:latin typeface="Handlee"/>
                <a:ea typeface="Handlee"/>
                <a:cs typeface="Handlee"/>
                <a:sym typeface="Handlee"/>
              </a:rPr>
              <a:t>As historians, Year 1 will be learning about Christopher Columbus and Neil Armstrong, great explorers. We will be learning about who they were, what they achieved, and why it was significant at the time. We will also learn about the moon landing, and how people would have felt watching it happen live. </a:t>
            </a:r>
            <a:endParaRPr sz="750" dirty="0">
              <a:solidFill>
                <a:schemeClr val="dk1"/>
              </a:solidFill>
              <a:latin typeface="Handlee"/>
              <a:ea typeface="Handlee"/>
              <a:cs typeface="Handlee"/>
              <a:sym typeface="Handlee"/>
            </a:endParaRPr>
          </a:p>
        </p:txBody>
      </p:sp>
      <p:sp>
        <p:nvSpPr>
          <p:cNvPr id="59" name="Google Shape;59;p13"/>
          <p:cNvSpPr txBox="1"/>
          <p:nvPr/>
        </p:nvSpPr>
        <p:spPr>
          <a:xfrm>
            <a:off x="78300" y="1772216"/>
            <a:ext cx="3077700" cy="923299"/>
          </a:xfrm>
          <a:prstGeom prst="rect">
            <a:avLst/>
          </a:prstGeom>
          <a:noFill/>
          <a:ln w="19050" cap="flat" cmpd="sng">
            <a:solidFill>
              <a:srgbClr val="FFFF00"/>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Music: </a:t>
            </a:r>
            <a:endParaRPr sz="800"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800" dirty="0">
                <a:solidFill>
                  <a:schemeClr val="dk1"/>
                </a:solidFill>
                <a:latin typeface="Handlee"/>
                <a:ea typeface="Handlee"/>
                <a:cs typeface="Handlee"/>
                <a:sym typeface="Handlee"/>
              </a:rPr>
              <a:t>As musicians, we will be listening to and appraising a range of different songs, learning how to find a beat from a range of music. We will learn to identify different instruments used in music pieces. We will then use this to improvise and create our own melodies and music pieces using a variety of instruments. </a:t>
            </a:r>
            <a:endParaRPr sz="800" dirty="0">
              <a:solidFill>
                <a:schemeClr val="dk1"/>
              </a:solidFill>
              <a:latin typeface="Handlee"/>
              <a:ea typeface="Handlee"/>
              <a:cs typeface="Handlee"/>
              <a:sym typeface="Handlee"/>
            </a:endParaRPr>
          </a:p>
        </p:txBody>
      </p:sp>
      <p:sp>
        <p:nvSpPr>
          <p:cNvPr id="60" name="Google Shape;60;p13"/>
          <p:cNvSpPr txBox="1"/>
          <p:nvPr/>
        </p:nvSpPr>
        <p:spPr>
          <a:xfrm>
            <a:off x="5946525" y="1750803"/>
            <a:ext cx="3003900" cy="1131049"/>
          </a:xfrm>
          <a:prstGeom prst="rect">
            <a:avLst/>
          </a:prstGeom>
          <a:noFill/>
          <a:ln w="19050" cap="flat" cmpd="sng">
            <a:solidFill>
              <a:srgbClr val="FFFF00"/>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700" b="1" dirty="0">
                <a:solidFill>
                  <a:schemeClr val="dk1"/>
                </a:solidFill>
                <a:latin typeface="Handlee"/>
                <a:ea typeface="Handlee"/>
                <a:cs typeface="Handlee"/>
                <a:sym typeface="Handlee"/>
              </a:rPr>
              <a:t>RHE:</a:t>
            </a:r>
            <a:endParaRPr sz="700" b="1" dirty="0">
              <a:solidFill>
                <a:schemeClr val="dk1"/>
              </a:solidFill>
              <a:latin typeface="Handlee"/>
              <a:ea typeface="Handlee"/>
              <a:cs typeface="Handlee"/>
              <a:sym typeface="Handlee"/>
            </a:endParaRPr>
          </a:p>
          <a:p>
            <a:pPr algn="just"/>
            <a:r>
              <a:rPr lang="en-GB" sz="800" dirty="0">
                <a:solidFill>
                  <a:schemeClr val="dk1"/>
                </a:solidFill>
                <a:latin typeface="Handlee"/>
                <a:ea typeface="Handlee"/>
                <a:cs typeface="Handlee"/>
                <a:sym typeface="Handlee"/>
              </a:rPr>
              <a:t>As healthy, confident and resilient children we will be exploring how we build relationships with friends and family. We will be thinking about ourselves and our health and wellbeing. What am I like? And how is everyone different from each other? We will learn about the importance of sleep, hand and personal hygiene, how to relax, sun safety, allergies and more. </a:t>
            </a:r>
            <a:endParaRPr lang="en-GB" dirty="0">
              <a:solidFill>
                <a:schemeClr val="dk1"/>
              </a:solidFill>
              <a:sym typeface="Handlee"/>
            </a:endParaRPr>
          </a:p>
          <a:p>
            <a:pPr marL="0" lvl="0" indent="0" algn="just">
              <a:spcBef>
                <a:spcPts val="0"/>
              </a:spcBef>
              <a:spcAft>
                <a:spcPts val="0"/>
              </a:spcAft>
              <a:buSzPts val="1100"/>
              <a:buFont typeface="Arial"/>
              <a:buNone/>
            </a:pPr>
            <a:endParaRPr lang="en-GB" sz="650" dirty="0">
              <a:solidFill>
                <a:schemeClr val="dk1"/>
              </a:solidFill>
              <a:latin typeface="Handlee"/>
              <a:ea typeface="Handlee"/>
              <a:cs typeface="Handlee"/>
            </a:endParaRPr>
          </a:p>
        </p:txBody>
      </p:sp>
      <p:sp>
        <p:nvSpPr>
          <p:cNvPr id="61" name="Google Shape;61;p13"/>
          <p:cNvSpPr txBox="1"/>
          <p:nvPr/>
        </p:nvSpPr>
        <p:spPr>
          <a:xfrm>
            <a:off x="5894025" y="2946025"/>
            <a:ext cx="3108900" cy="1808029"/>
          </a:xfrm>
          <a:prstGeom prst="rect">
            <a:avLst/>
          </a:prstGeom>
          <a:noFill/>
          <a:ln>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English:</a:t>
            </a:r>
            <a:endParaRPr sz="800" b="1" dirty="0">
              <a:solidFill>
                <a:schemeClr val="dk1"/>
              </a:solidFill>
              <a:latin typeface="Handlee"/>
              <a:ea typeface="Handlee"/>
              <a:cs typeface="Handlee"/>
              <a:sym typeface="Handlee"/>
            </a:endParaRPr>
          </a:p>
          <a:p>
            <a:pPr marL="0" lvl="0" indent="0" algn="just" rtl="0">
              <a:lnSpc>
                <a:spcPct val="107916"/>
              </a:lnSpc>
              <a:spcBef>
                <a:spcPts val="0"/>
              </a:spcBef>
              <a:spcAft>
                <a:spcPts val="0"/>
              </a:spcAft>
              <a:buClr>
                <a:schemeClr val="dk1"/>
              </a:buClr>
              <a:buSzPts val="1100"/>
              <a:buFont typeface="Arial"/>
              <a:buNone/>
            </a:pPr>
            <a:r>
              <a:rPr lang="en-GB" sz="800" dirty="0">
                <a:solidFill>
                  <a:schemeClr val="dk1"/>
                </a:solidFill>
                <a:latin typeface="Handlee"/>
                <a:ea typeface="Handlee"/>
                <a:cs typeface="Handlee"/>
                <a:sym typeface="Handlee"/>
              </a:rPr>
              <a:t>During the Spring term, our daily English session will continue to be Read Write Inc and handwriting. These sessions are about embedding and applying the children’s decoding skills, so reading becomes second nature. We will also spend more time focusing on developing their comprehensions skills so they can talk about what they have read with confidence and also retrieve answers from the text they have read. </a:t>
            </a:r>
            <a:endParaRPr sz="800" dirty="0">
              <a:solidFill>
                <a:schemeClr val="dk1"/>
              </a:solidFill>
              <a:latin typeface="Handlee"/>
              <a:ea typeface="Handlee"/>
              <a:cs typeface="Handlee"/>
              <a:sym typeface="Handlee"/>
            </a:endParaRPr>
          </a:p>
          <a:p>
            <a:pPr marL="0" lvl="0" indent="0" algn="just" rtl="0">
              <a:spcBef>
                <a:spcPts val="0"/>
              </a:spcBef>
              <a:spcAft>
                <a:spcPts val="600"/>
              </a:spcAft>
              <a:buClr>
                <a:schemeClr val="dk1"/>
              </a:buClr>
              <a:buSzPts val="1100"/>
              <a:buFont typeface="Arial"/>
              <a:buNone/>
            </a:pPr>
            <a:r>
              <a:rPr lang="en-GB" sz="800" dirty="0">
                <a:solidFill>
                  <a:schemeClr val="dk1"/>
                </a:solidFill>
                <a:latin typeface="Handlee"/>
                <a:ea typeface="Handlee"/>
                <a:cs typeface="Handlee"/>
                <a:sym typeface="Handlee"/>
              </a:rPr>
              <a:t>During their </a:t>
            </a:r>
            <a:r>
              <a:rPr lang="en-GB" sz="800" dirty="0" err="1">
                <a:solidFill>
                  <a:schemeClr val="dk1"/>
                </a:solidFill>
                <a:latin typeface="Handlee"/>
                <a:ea typeface="Handlee"/>
                <a:cs typeface="Handlee"/>
                <a:sym typeface="Handlee"/>
              </a:rPr>
              <a:t>RWInc</a:t>
            </a:r>
            <a:r>
              <a:rPr lang="en-GB" sz="800" dirty="0">
                <a:solidFill>
                  <a:schemeClr val="dk1"/>
                </a:solidFill>
                <a:latin typeface="Handlee"/>
                <a:ea typeface="Handlee"/>
                <a:cs typeface="Handlee"/>
                <a:sym typeface="Handlee"/>
              </a:rPr>
              <a:t> sessions the children have the opportunity to build up their stamina for writing. They learn to build a sentence around a specific word and also write for different purposes, such as writing to entertain, story, poetry or writing to inform through fact files and posters. </a:t>
            </a:r>
            <a:endParaRPr sz="800" dirty="0"/>
          </a:p>
        </p:txBody>
      </p:sp>
      <p:sp>
        <p:nvSpPr>
          <p:cNvPr id="62" name="Google Shape;62;p13"/>
          <p:cNvSpPr txBox="1"/>
          <p:nvPr/>
        </p:nvSpPr>
        <p:spPr>
          <a:xfrm>
            <a:off x="3417450" y="1933629"/>
            <a:ext cx="2309100" cy="1131300"/>
          </a:xfrm>
          <a:prstGeom prst="rect">
            <a:avLst/>
          </a:prstGeom>
          <a:noFill/>
          <a:ln w="28575" cap="flat" cmpd="sng">
            <a:solidFill>
              <a:srgbClr val="FF99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1200" b="1" dirty="0" err="1">
                <a:latin typeface="Handlee"/>
                <a:ea typeface="Handlee"/>
                <a:cs typeface="Handlee"/>
                <a:sym typeface="Handlee"/>
              </a:rPr>
              <a:t>Yarmer</a:t>
            </a:r>
            <a:r>
              <a:rPr lang="en-GB" sz="1200" b="1" dirty="0">
                <a:latin typeface="Handlee"/>
                <a:ea typeface="Handlee"/>
                <a:cs typeface="Handlee"/>
                <a:sym typeface="Handlee"/>
              </a:rPr>
              <a:t> </a:t>
            </a:r>
          </a:p>
          <a:p>
            <a:pPr marL="0" lvl="0" indent="0" algn="ctr" rtl="0">
              <a:spcBef>
                <a:spcPts val="0"/>
              </a:spcBef>
              <a:spcAft>
                <a:spcPts val="0"/>
              </a:spcAft>
              <a:buNone/>
            </a:pPr>
            <a:r>
              <a:rPr lang="en-GB" sz="1200" b="1" dirty="0">
                <a:latin typeface="Handlee"/>
                <a:ea typeface="Handlee"/>
                <a:cs typeface="Handlee"/>
                <a:sym typeface="Handlee"/>
              </a:rPr>
              <a:t>Year 1  </a:t>
            </a:r>
            <a:endParaRPr sz="1200" b="1" dirty="0">
              <a:latin typeface="Handlee"/>
              <a:ea typeface="Handlee"/>
              <a:cs typeface="Handlee"/>
              <a:sym typeface="Handlee"/>
            </a:endParaRPr>
          </a:p>
          <a:p>
            <a:pPr marL="0" lvl="0" indent="0" algn="ctr" rtl="0">
              <a:spcBef>
                <a:spcPts val="0"/>
              </a:spcBef>
              <a:spcAft>
                <a:spcPts val="0"/>
              </a:spcAft>
              <a:buNone/>
            </a:pPr>
            <a:r>
              <a:rPr lang="en-GB" sz="1200" b="1" dirty="0">
                <a:latin typeface="Handlee"/>
                <a:ea typeface="Handlee"/>
                <a:cs typeface="Handlee"/>
                <a:sym typeface="Handlee"/>
              </a:rPr>
              <a:t>Spring Term 2025</a:t>
            </a:r>
            <a:endParaRPr sz="1200" b="1" dirty="0">
              <a:latin typeface="Handlee"/>
              <a:ea typeface="Handlee"/>
              <a:cs typeface="Handlee"/>
              <a:sym typeface="Handlee"/>
            </a:endParaRPr>
          </a:p>
        </p:txBody>
      </p:sp>
      <p:pic>
        <p:nvPicPr>
          <p:cNvPr id="63" name="Google Shape;63;p13"/>
          <p:cNvPicPr preferRelativeResize="0"/>
          <p:nvPr/>
        </p:nvPicPr>
        <p:blipFill>
          <a:blip r:embed="rId3">
            <a:alphaModFix/>
          </a:blip>
          <a:stretch>
            <a:fillRect/>
          </a:stretch>
        </p:blipFill>
        <p:spPr>
          <a:xfrm>
            <a:off x="4159091" y="2571750"/>
            <a:ext cx="825817" cy="451952"/>
          </a:xfrm>
          <a:prstGeom prst="rect">
            <a:avLst/>
          </a:prstGeom>
          <a:noFill/>
          <a:ln>
            <a:noFill/>
          </a:ln>
        </p:spPr>
      </p:pic>
      <p:sp>
        <p:nvSpPr>
          <p:cNvPr id="64" name="Google Shape;64;p13"/>
          <p:cNvSpPr txBox="1"/>
          <p:nvPr/>
        </p:nvSpPr>
        <p:spPr>
          <a:xfrm>
            <a:off x="46275" y="827504"/>
            <a:ext cx="3003900" cy="923299"/>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endParaRPr lang="en-GB" sz="800" b="1" dirty="0">
              <a:solidFill>
                <a:schemeClr val="dk1"/>
              </a:solidFill>
              <a:latin typeface="Handlee"/>
              <a:ea typeface="Handlee"/>
              <a:cs typeface="Handlee"/>
              <a:sym typeface="Handlee"/>
            </a:endParaRPr>
          </a:p>
          <a:p>
            <a:pPr marL="0" lvl="0" indent="0" algn="just" rtl="0">
              <a:spcBef>
                <a:spcPts val="0"/>
              </a:spcBef>
              <a:spcAft>
                <a:spcPts val="0"/>
              </a:spcAft>
              <a:buNone/>
            </a:pPr>
            <a:r>
              <a:rPr lang="en-GB" sz="800" b="1" dirty="0">
                <a:solidFill>
                  <a:schemeClr val="dk1"/>
                </a:solidFill>
                <a:latin typeface="Handlee"/>
                <a:ea typeface="Handlee"/>
                <a:cs typeface="Handlee"/>
                <a:sym typeface="Handlee"/>
              </a:rPr>
              <a:t>Computing:</a:t>
            </a:r>
          </a:p>
          <a:p>
            <a:pPr marL="0" lvl="0" indent="0" algn="just" rtl="0">
              <a:spcBef>
                <a:spcPts val="0"/>
              </a:spcBef>
              <a:spcAft>
                <a:spcPts val="0"/>
              </a:spcAft>
              <a:buClr>
                <a:schemeClr val="dk1"/>
              </a:buClr>
              <a:buSzPts val="1100"/>
              <a:buFont typeface="Arial"/>
              <a:buNone/>
            </a:pPr>
            <a:r>
              <a:rPr lang="en-GB" sz="800" dirty="0">
                <a:solidFill>
                  <a:schemeClr val="dk1"/>
                </a:solidFill>
                <a:latin typeface="Handlee"/>
                <a:ea typeface="Handlee"/>
                <a:cs typeface="Handlee"/>
                <a:sym typeface="Handlee"/>
              </a:rPr>
              <a:t>This term, we will be learning about programming and using bee bots to program and control a moving robot. We will also be considering how technology helps us every day, and what technology we have around us. </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0" ma:contentTypeDescription="Create a new document." ma:contentTypeScope="" ma:versionID="19bf53ccd5397fc60788d8dc1fdf4af5">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de5c5c3102eaa5849f9905ac983a3539"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Fivefinebeeslesson124_x002e_02_x002e_23 xmlns="f9138d25-0e71-4cf7-be13-8f60befdd0a3" xsi:nil="true"/>
    <lcf76f155ced4ddcb4097134ff3c332f xmlns="f9138d25-0e71-4cf7-be13-8f60befdd0a3">
      <Terms xmlns="http://schemas.microsoft.com/office/infopath/2007/PartnerControls"/>
    </lcf76f155ced4ddcb4097134ff3c332f>
    <Questionsareonlyonfirst6pagessoyourchoicewhethertoprintallpagesoronlytheonesthequestionsarebasedon_x002e_ xmlns="f9138d25-0e71-4cf7-be13-8f60befdd0a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A8A5377-BC8B-4BCB-9E3C-3E18C464C3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138d25-0e71-4cf7-be13-8f60befdd0a3"/>
    <ds:schemaRef ds:uri="3164481f-8d36-436d-ad51-ca4db39e19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78C5A21-A729-4893-A401-37472DC5978A}">
  <ds:schemaRefs>
    <ds:schemaRef ds:uri="3164481f-8d36-436d-ad51-ca4db39e19cb"/>
    <ds:schemaRef ds:uri="f9138d25-0e71-4cf7-be13-8f60befdd0a3"/>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64D610E-AF94-4809-9E18-16BB5D4AEA8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1507</TotalTime>
  <Words>804</Words>
  <Application>Microsoft Office PowerPoint</Application>
  <PresentationFormat>On-screen Show (16:9)</PresentationFormat>
  <Paragraphs>35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Handlee</vt:lpstr>
      <vt:lpstr>Arial</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 Willow</dc:creator>
  <cp:lastModifiedBy>Naomi Taylor</cp:lastModifiedBy>
  <cp:revision>2</cp:revision>
  <dcterms:modified xsi:type="dcterms:W3CDTF">2025-01-08T11:56:04Z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ies>
</file>