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D9D133-F1E0-72A3-71B8-1C18B57160C8}" name="Naomi Taylor" initials="" userId="S::ntaylor@lapsw.org::00fc187f-666b-4b57-bb1d-8b4c1e3c63ab" providerId="AD"/>
  <p188:author id="{7CA4EDBC-A02D-0D35-F75E-55210008045B}" name="Caroline Tucker" initials="CT" userId="S::ctucker@lapsw.org::b1482989-a873-4e55-ad3b-4d3e9ae8e09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9912DF-1AAA-4A56-B818-B177E9566254}" v="3" dt="2025-05-01T15:52:02.877"/>
    <p1510:client id="{90EE56BA-854B-D1CE-FFFB-509D7104F20F}" v="1" dt="2025-05-02T12:27:23.200"/>
    <p1510:client id="{9D7727CD-C1CC-141E-EB71-22D0CBB5C806}" v="3" dt="2025-05-02T12:37:54.618"/>
    <p1510:client id="{AA623C28-A1A5-249F-5D5D-2DEF0C5B3955}" v="1" dt="2025-05-02T12:13:54.402"/>
    <p1510:client id="{BB5E3EA3-C4E6-428B-AE26-CAF2CFFF6774}" v="5" dt="2025-05-01T15:40:56.4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omi Taylor" userId="S::ntaylor@lapsw.org::00fc187f-666b-4b57-bb1d-8b4c1e3c63ab" providerId="AD" clId="Web-{3A9912DF-1AAA-4A56-B818-B177E9566254}"/>
    <pc:docChg chg="modSld">
      <pc:chgData name="Naomi Taylor" userId="S::ntaylor@lapsw.org::00fc187f-666b-4b57-bb1d-8b4c1e3c63ab" providerId="AD" clId="Web-{3A9912DF-1AAA-4A56-B818-B177E9566254}" dt="2025-05-01T15:51:57.783" v="1" actId="20577"/>
      <pc:docMkLst>
        <pc:docMk/>
      </pc:docMkLst>
      <pc:sldChg chg="modSp">
        <pc:chgData name="Naomi Taylor" userId="S::ntaylor@lapsw.org::00fc187f-666b-4b57-bb1d-8b4c1e3c63ab" providerId="AD" clId="Web-{3A9912DF-1AAA-4A56-B818-B177E9566254}" dt="2025-05-01T15:51:57.783" v="1" actId="20577"/>
        <pc:sldMkLst>
          <pc:docMk/>
          <pc:sldMk cId="0" sldId="256"/>
        </pc:sldMkLst>
        <pc:spChg chg="mod">
          <ac:chgData name="Naomi Taylor" userId="S::ntaylor@lapsw.org::00fc187f-666b-4b57-bb1d-8b4c1e3c63ab" providerId="AD" clId="Web-{3A9912DF-1AAA-4A56-B818-B177E9566254}" dt="2025-05-01T15:51:57.783" v="1" actId="20577"/>
          <ac:spMkLst>
            <pc:docMk/>
            <pc:sldMk cId="0" sldId="256"/>
            <ac:spMk id="62" creationId="{00000000-0000-0000-0000-000000000000}"/>
          </ac:spMkLst>
        </pc:spChg>
      </pc:sldChg>
    </pc:docChg>
  </pc:docChgLst>
  <pc:docChgLst>
    <pc:chgData name="Caroline Tucker" userId="S::ctucker@lapsw.org::b1482989-a873-4e55-ad3b-4d3e9ae8e097" providerId="AD" clId="Web-{AA623C28-A1A5-249F-5D5D-2DEF0C5B3955}"/>
    <pc:docChg chg="addSld">
      <pc:chgData name="Caroline Tucker" userId="S::ctucker@lapsw.org::b1482989-a873-4e55-ad3b-4d3e9ae8e097" providerId="AD" clId="Web-{AA623C28-A1A5-249F-5D5D-2DEF0C5B3955}" dt="2025-05-02T12:13:54.402" v="0"/>
      <pc:docMkLst>
        <pc:docMk/>
      </pc:docMkLst>
      <pc:sldChg chg="add replId">
        <pc:chgData name="Caroline Tucker" userId="S::ctucker@lapsw.org::b1482989-a873-4e55-ad3b-4d3e9ae8e097" providerId="AD" clId="Web-{AA623C28-A1A5-249F-5D5D-2DEF0C5B3955}" dt="2025-05-02T12:13:54.402" v="0"/>
        <pc:sldMkLst>
          <pc:docMk/>
          <pc:sldMk cId="3261252331" sldId="257"/>
        </pc:sldMkLst>
      </pc:sldChg>
    </pc:docChg>
  </pc:docChgLst>
  <pc:docChgLst>
    <pc:chgData name="Naomi Taylor" userId="00fc187f-666b-4b57-bb1d-8b4c1e3c63ab" providerId="ADAL" clId="{BB5E3EA3-C4E6-428B-AE26-CAF2CFFF6774}"/>
    <pc:docChg chg="custSel modSld">
      <pc:chgData name="Naomi Taylor" userId="00fc187f-666b-4b57-bb1d-8b4c1e3c63ab" providerId="ADAL" clId="{BB5E3EA3-C4E6-428B-AE26-CAF2CFFF6774}" dt="2025-05-01T15:49:27.461" v="387" actId="20577"/>
      <pc:docMkLst>
        <pc:docMk/>
      </pc:docMkLst>
      <pc:sldChg chg="addSp delSp modSp mod">
        <pc:chgData name="Naomi Taylor" userId="00fc187f-666b-4b57-bb1d-8b4c1e3c63ab" providerId="ADAL" clId="{BB5E3EA3-C4E6-428B-AE26-CAF2CFFF6774}" dt="2025-05-01T15:49:27.461" v="387" actId="20577"/>
        <pc:sldMkLst>
          <pc:docMk/>
          <pc:sldMk cId="0" sldId="256"/>
        </pc:sldMkLst>
        <pc:spChg chg="mod">
          <ac:chgData name="Naomi Taylor" userId="00fc187f-666b-4b57-bb1d-8b4c1e3c63ab" providerId="ADAL" clId="{BB5E3EA3-C4E6-428B-AE26-CAF2CFFF6774}" dt="2025-05-01T15:43:40.291" v="238" actId="20577"/>
          <ac:spMkLst>
            <pc:docMk/>
            <pc:sldMk cId="0" sldId="256"/>
            <ac:spMk id="54" creationId="{00000000-0000-0000-0000-000000000000}"/>
          </ac:spMkLst>
        </pc:spChg>
        <pc:spChg chg="mod">
          <ac:chgData name="Naomi Taylor" userId="00fc187f-666b-4b57-bb1d-8b4c1e3c63ab" providerId="ADAL" clId="{BB5E3EA3-C4E6-428B-AE26-CAF2CFFF6774}" dt="2025-05-01T15:41:19.449" v="81" actId="20577"/>
          <ac:spMkLst>
            <pc:docMk/>
            <pc:sldMk cId="0" sldId="256"/>
            <ac:spMk id="56" creationId="{00000000-0000-0000-0000-000000000000}"/>
          </ac:spMkLst>
        </pc:spChg>
        <pc:spChg chg="mod">
          <ac:chgData name="Naomi Taylor" userId="00fc187f-666b-4b57-bb1d-8b4c1e3c63ab" providerId="ADAL" clId="{BB5E3EA3-C4E6-428B-AE26-CAF2CFFF6774}" dt="2025-05-01T15:41:50.870" v="100" actId="20577"/>
          <ac:spMkLst>
            <pc:docMk/>
            <pc:sldMk cId="0" sldId="256"/>
            <ac:spMk id="57" creationId="{00000000-0000-0000-0000-000000000000}"/>
          </ac:spMkLst>
        </pc:spChg>
        <pc:spChg chg="mod">
          <ac:chgData name="Naomi Taylor" userId="00fc187f-666b-4b57-bb1d-8b4c1e3c63ab" providerId="ADAL" clId="{BB5E3EA3-C4E6-428B-AE26-CAF2CFFF6774}" dt="2025-05-01T15:45:16.371" v="300" actId="20577"/>
          <ac:spMkLst>
            <pc:docMk/>
            <pc:sldMk cId="0" sldId="256"/>
            <ac:spMk id="58" creationId="{00000000-0000-0000-0000-000000000000}"/>
          </ac:spMkLst>
        </pc:spChg>
        <pc:spChg chg="mod">
          <ac:chgData name="Naomi Taylor" userId="00fc187f-666b-4b57-bb1d-8b4c1e3c63ab" providerId="ADAL" clId="{BB5E3EA3-C4E6-428B-AE26-CAF2CFFF6774}" dt="2025-05-01T15:46:36.919" v="364" actId="20577"/>
          <ac:spMkLst>
            <pc:docMk/>
            <pc:sldMk cId="0" sldId="256"/>
            <ac:spMk id="61" creationId="{00000000-0000-0000-0000-000000000000}"/>
          </ac:spMkLst>
        </pc:spChg>
        <pc:spChg chg="mod">
          <ac:chgData name="Naomi Taylor" userId="00fc187f-666b-4b57-bb1d-8b4c1e3c63ab" providerId="ADAL" clId="{BB5E3EA3-C4E6-428B-AE26-CAF2CFFF6774}" dt="2025-05-01T15:49:27.461" v="387" actId="20577"/>
          <ac:spMkLst>
            <pc:docMk/>
            <pc:sldMk cId="0" sldId="256"/>
            <ac:spMk id="62" creationId="{00000000-0000-0000-0000-000000000000}"/>
          </ac:spMkLst>
        </pc:spChg>
        <pc:picChg chg="del">
          <ac:chgData name="Naomi Taylor" userId="00fc187f-666b-4b57-bb1d-8b4c1e3c63ab" providerId="ADAL" clId="{BB5E3EA3-C4E6-428B-AE26-CAF2CFFF6774}" dt="2025-05-01T15:40:46.833" v="0" actId="478"/>
          <ac:picMkLst>
            <pc:docMk/>
            <pc:sldMk cId="0" sldId="256"/>
            <ac:picMk id="63" creationId="{00000000-0000-0000-0000-000000000000}"/>
          </ac:picMkLst>
        </pc:picChg>
        <pc:picChg chg="add mod">
          <ac:chgData name="Naomi Taylor" userId="00fc187f-666b-4b57-bb1d-8b4c1e3c63ab" providerId="ADAL" clId="{BB5E3EA3-C4E6-428B-AE26-CAF2CFFF6774}" dt="2025-05-01T15:40:56.472" v="5" actId="1076"/>
          <ac:picMkLst>
            <pc:docMk/>
            <pc:sldMk cId="0" sldId="256"/>
            <ac:picMk id="1026" creationId="{87E83F73-B3E2-7C76-559E-28DC67636316}"/>
          </ac:picMkLst>
        </pc:picChg>
      </pc:sldChg>
    </pc:docChg>
  </pc:docChgLst>
  <pc:docChgLst>
    <pc:chgData name="Caroline Tucker" userId="S::ctucker@lapsw.org::b1482989-a873-4e55-ad3b-4d3e9ae8e097" providerId="AD" clId="Web-{9D7727CD-C1CC-141E-EB71-22D0CBB5C806}"/>
    <pc:docChg chg="mod">
      <pc:chgData name="Caroline Tucker" userId="S::ctucker@lapsw.org::b1482989-a873-4e55-ad3b-4d3e9ae8e097" providerId="AD" clId="Web-{9D7727CD-C1CC-141E-EB71-22D0CBB5C806}" dt="2025-05-02T12:37:54.618" v="1"/>
      <pc:docMkLst>
        <pc:docMk/>
      </pc:docMkLst>
    </pc:docChg>
  </pc:docChgLst>
  <pc:docChgLst>
    <pc:chgData name="Caroline Tucker" userId="S::ctucker@lapsw.org::b1482989-a873-4e55-ad3b-4d3e9ae8e097" providerId="AD" clId="Web-{90EE56BA-854B-D1CE-FFFB-509D7104F20F}"/>
    <pc:docChg chg="delSld">
      <pc:chgData name="Caroline Tucker" userId="S::ctucker@lapsw.org::b1482989-a873-4e55-ad3b-4d3e9ae8e097" providerId="AD" clId="Web-{90EE56BA-854B-D1CE-FFFB-509D7104F20F}" dt="2025-05-02T12:27:23.200" v="0"/>
      <pc:docMkLst>
        <pc:docMk/>
      </pc:docMkLst>
      <pc:sldChg chg="del">
        <pc:chgData name="Caroline Tucker" userId="S::ctucker@lapsw.org::b1482989-a873-4e55-ad3b-4d3e9ae8e097" providerId="AD" clId="Web-{90EE56BA-854B-D1CE-FFFB-509D7104F20F}" dt="2025-05-02T12:27:23.200" v="0"/>
        <pc:sldMkLst>
          <pc:docMk/>
          <pc:sldMk cId="3261252331" sldId="257"/>
        </pc:sldMkLst>
      </pc:sldChg>
    </pc:docChg>
  </pc:docChgLst>
</pc:chgInfo>
</file>

<file path=ppt/comments/modernComment_100_0.xml><?xml version="1.0" encoding="utf-8"?>
<p188:cmLst xmlns:a="http://schemas.openxmlformats.org/drawingml/2006/main" xmlns:r="http://schemas.openxmlformats.org/officeDocument/2006/relationships" xmlns:p188="http://schemas.microsoft.com/office/powerpoint/2018/8/main">
  <p188:cm id="{355F667B-FB2B-4702-B178-BE9DBCDB7DE4}" authorId="{7CA4EDBC-A02D-0D35-F75E-55210008045B}" created="2025-05-02T12:37:54.618" startDate="2025-05-02T12:37:54.618" dueDate="2025-05-02T12:37:54.618" assignedTo="{F9D9D133-F1E0-72A3-71B8-1C18B57160C8}" title="@Naomi Taylor I've been told it's sandwich instead">
    <ac:txMkLst xmlns:ac="http://schemas.microsoft.com/office/drawing/2013/main/command">
      <pc:docMk xmlns:pc="http://schemas.microsoft.com/office/powerpoint/2013/main/command"/>
      <pc:sldMk xmlns:pc="http://schemas.microsoft.com/office/powerpoint/2013/main/command" cId="0" sldId="256"/>
      <ac:spMk id="57" creationId="{00000000-0000-0000-0000-000000000000}"/>
      <ac:txMk cp="459" len="11">
        <ac:context len="625" hash="945220431"/>
      </ac:txMk>
    </ac:txMkLst>
    <p188:pos x="1197060" y="1258844"/>
    <p188:txBody>
      <a:bodyPr/>
      <a:lstStyle/>
      <a:p>
        <a:r>
          <a:rPr lang="en-GB"/>
          <a:t>[@Naomi Taylor] I've been told it's sandwich instead</a:t>
        </a:r>
      </a:p>
    </p188:txBody>
    <p188:extLst>
      <p:ext xmlns:p="http://schemas.openxmlformats.org/presentationml/2006/main" uri="{5BB2D875-25FF-4072-B9AC-8F64D62656EB}">
        <p228:taskDetails xmlns:p228="http://schemas.microsoft.com/office/powerpoint/2022/08/main">
          <p228:history>
            <p228:event time="2025-05-02T12:37:54.618" id="{813ADE5E-8E17-41C4-AB2F-B816A03952A0}">
              <p228:atrbtn authorId="{7CA4EDBC-A02D-0D35-F75E-55210008045B}"/>
              <p228:anchr>
                <p228:comment id="{355F667B-FB2B-4702-B178-BE9DBCDB7DE4}"/>
              </p228:anchr>
              <p228:add/>
            </p228:event>
            <p228:event time="2025-05-02T12:37:54.618" id="{8D5B2B21-092F-40C7-B63C-7591A96776AC}">
              <p228:atrbtn authorId="{7CA4EDBC-A02D-0D35-F75E-55210008045B}"/>
              <p228:anchr>
                <p228:comment id="{355F667B-FB2B-4702-B178-BE9DBCDB7DE4}"/>
              </p228:anchr>
              <p228:asgn authorId="{F9D9D133-F1E0-72A3-71B8-1C18B57160C8}"/>
            </p228:event>
            <p228:event time="2025-05-02T12:37:54.618" id="{EDAC3D16-7301-42F2-BCE2-C39883C13797}">
              <p228:atrbtn authorId="{7CA4EDBC-A02D-0D35-F75E-55210008045B}"/>
              <p228:anchr>
                <p228:comment id="{355F667B-FB2B-4702-B178-BE9DBCDB7DE4}"/>
              </p228:anchr>
              <p228:title val="@Naomi Taylor I've been told it's sandwich instead"/>
            </p228:event>
            <p228:event time="2025-05-02T12:37:54.618" id="{7AB94F60-114E-4A0C-ADBE-7DA76258396E}">
              <p228:atrbtn authorId="{7CA4EDBC-A02D-0D35-F75E-55210008045B}"/>
              <p228:anchr>
                <p228:comment id="{355F667B-FB2B-4702-B178-BE9DBCDB7DE4}"/>
              </p228:anchr>
              <p228:date stDt="2025-05-02T12:37:54.618" endDt="2025-05-02T12:37:54.618"/>
            </p228:event>
          </p228:history>
        </p228:taskDetails>
      </p:ext>
    </p188:extLst>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10673" y="-41100"/>
            <a:ext cx="3108900" cy="2015906"/>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a:solidFill>
                  <a:schemeClr val="dk1"/>
                </a:solidFill>
                <a:latin typeface="Handlee"/>
                <a:ea typeface="Handlee"/>
                <a:cs typeface="Handlee"/>
                <a:sym typeface="Handlee"/>
              </a:rPr>
              <a:t>Science:</a:t>
            </a:r>
            <a:endParaRPr lang="en-US" sz="800" b="1">
              <a:solidFill>
                <a:schemeClr val="dk1"/>
              </a:solidFill>
              <a:latin typeface="Handlee"/>
              <a:ea typeface="Handlee"/>
              <a:cs typeface="Handlee"/>
            </a:endParaRPr>
          </a:p>
          <a:p>
            <a:pPr algn="just"/>
            <a:r>
              <a:rPr lang="en-GB" sz="800">
                <a:latin typeface="Handlee"/>
                <a:ea typeface="Handlee"/>
                <a:sym typeface="Handlee"/>
              </a:rPr>
              <a:t>As Scientists, we will be learning all about Plants. We will  be growing our own plants to learn what plants need in order to survive. We will be using key scientific skills such as researching, observations over time, identifying, grouping and classifying throughout this unit of learning. </a:t>
            </a:r>
          </a:p>
          <a:p>
            <a:pPr algn="just"/>
            <a:endParaRPr lang="en-GB" sz="800" b="1">
              <a:solidFill>
                <a:schemeClr val="dk1"/>
              </a:solidFill>
              <a:latin typeface="Handlee"/>
              <a:ea typeface="Handlee"/>
              <a:cs typeface="Handlee"/>
              <a:sym typeface="Handlee"/>
            </a:endParaRPr>
          </a:p>
          <a:p>
            <a:pPr algn="just"/>
            <a:r>
              <a:rPr lang="en-GB" sz="800" b="1">
                <a:solidFill>
                  <a:schemeClr val="dk1"/>
                </a:solidFill>
                <a:latin typeface="Handlee"/>
                <a:ea typeface="Handlee"/>
                <a:cs typeface="Handlee"/>
                <a:sym typeface="Handlee"/>
              </a:rPr>
              <a:t>Maths:</a:t>
            </a:r>
            <a:endParaRPr sz="800" b="1">
              <a:solidFill>
                <a:schemeClr val="dk1"/>
              </a:solidFill>
              <a:latin typeface="Handlee"/>
              <a:ea typeface="Handlee"/>
              <a:cs typeface="Handlee"/>
            </a:endParaRPr>
          </a:p>
          <a:p>
            <a:pPr algn="just"/>
            <a:r>
              <a:rPr lang="en-GB" sz="800">
                <a:latin typeface="Handlee"/>
                <a:ea typeface="Handlee"/>
                <a:sym typeface="Handlee"/>
              </a:rPr>
              <a:t>As Mathematicians, we will be exploring multiplication and division, fractions, money and time. Throughout the maths lessons, we will be applying our learning to problems and being able to explain our mathematical knowledge. This term we are placing huge emphasis on the children’s ability to explain, prove and show their answers in another way to develop their mastery of maths. We will also be having daily number sense sessions.</a:t>
            </a:r>
            <a:endParaRPr lang="en-GB" sz="800">
              <a:latin typeface="Handlee"/>
            </a:endParaRPr>
          </a:p>
          <a:p>
            <a:pPr>
              <a:buSzPts val="1100"/>
            </a:pPr>
            <a:endParaRPr lang="en-GB" sz="700">
              <a:solidFill>
                <a:schemeClr val="dk1"/>
              </a:solidFill>
              <a:latin typeface="Handlee"/>
              <a:ea typeface="Handlee"/>
              <a:cs typeface="Handlee"/>
            </a:endParaRPr>
          </a:p>
        </p:txBody>
      </p:sp>
      <p:sp>
        <p:nvSpPr>
          <p:cNvPr id="55" name="Google Shape;55;p13"/>
          <p:cNvSpPr txBox="1"/>
          <p:nvPr/>
        </p:nvSpPr>
        <p:spPr>
          <a:xfrm>
            <a:off x="141274" y="1725420"/>
            <a:ext cx="2939386" cy="1184525"/>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a:solidFill>
                  <a:schemeClr val="dk1"/>
                </a:solidFill>
                <a:latin typeface="Handlee"/>
                <a:ea typeface="Handlee"/>
                <a:cs typeface="Handlee"/>
                <a:sym typeface="Handlee"/>
              </a:rPr>
              <a:t>RE:</a:t>
            </a:r>
            <a:endParaRPr sz="800" b="1">
              <a:solidFill>
                <a:schemeClr val="dk1"/>
              </a:solidFill>
              <a:latin typeface="Handlee"/>
              <a:ea typeface="Handlee"/>
              <a:cs typeface="Handlee"/>
              <a:sym typeface="Handlee"/>
            </a:endParaRPr>
          </a:p>
          <a:p>
            <a:pPr algn="just"/>
            <a:r>
              <a:rPr lang="en-GB" sz="800">
                <a:latin typeface="Handlee"/>
                <a:ea typeface="Handlee"/>
                <a:sym typeface="Handlee"/>
              </a:rPr>
              <a:t>To begin, we will be revisiting our topic of Who is a Muslim and exploring how they live. In Summer 2 we will be exploring the question ‘What makes places sacred?’. </a:t>
            </a:r>
            <a:endParaRPr lang="en-GB" sz="800">
              <a:solidFill>
                <a:schemeClr val="dk1"/>
              </a:solidFill>
              <a:latin typeface="Handlee"/>
              <a:ea typeface="Handlee"/>
              <a:cs typeface="Handlee"/>
            </a:endParaRPr>
          </a:p>
          <a:p>
            <a:pPr marL="0" lvl="0" indent="0" algn="just" rtl="0">
              <a:spcBef>
                <a:spcPts val="600"/>
              </a:spcBef>
              <a:spcAft>
                <a:spcPts val="0"/>
              </a:spcAft>
              <a:buNone/>
            </a:pPr>
            <a:r>
              <a:rPr lang="en-GB" sz="800" b="1">
                <a:solidFill>
                  <a:schemeClr val="dk1"/>
                </a:solidFill>
                <a:latin typeface="Handlee"/>
                <a:ea typeface="Handlee"/>
                <a:cs typeface="Handlee"/>
                <a:sym typeface="Handlee"/>
              </a:rPr>
              <a:t>Christian Distinctiveness:</a:t>
            </a:r>
            <a:endParaRPr sz="800" b="1">
              <a:solidFill>
                <a:schemeClr val="dk1"/>
              </a:solidFill>
              <a:latin typeface="Handlee"/>
              <a:ea typeface="Handlee"/>
              <a:cs typeface="Handlee"/>
              <a:sym typeface="Handlee"/>
            </a:endParaRPr>
          </a:p>
          <a:p>
            <a:pPr marL="0" lvl="0" indent="0" algn="just" rtl="0">
              <a:spcBef>
                <a:spcPts val="0"/>
              </a:spcBef>
              <a:spcAft>
                <a:spcPts val="375"/>
              </a:spcAft>
              <a:buNone/>
            </a:pPr>
            <a:r>
              <a:rPr lang="en-GB" sz="80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a:solidFill>
                <a:schemeClr val="dk1"/>
              </a:solidFill>
              <a:latin typeface="Handlee"/>
              <a:ea typeface="Handlee"/>
              <a:cs typeface="Handlee"/>
              <a:sym typeface="Handlee"/>
            </a:endParaRPr>
          </a:p>
        </p:txBody>
      </p:sp>
      <p:sp>
        <p:nvSpPr>
          <p:cNvPr id="56" name="Google Shape;56;p13"/>
          <p:cNvSpPr txBox="1"/>
          <p:nvPr/>
        </p:nvSpPr>
        <p:spPr>
          <a:xfrm>
            <a:off x="61575" y="-41100"/>
            <a:ext cx="3135900" cy="1425616"/>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PE:</a:t>
            </a:r>
            <a:endParaRPr lang="en-US" sz="800" b="1">
              <a:solidFill>
                <a:schemeClr val="dk1"/>
              </a:solidFill>
              <a:latin typeface="Handlee"/>
              <a:ea typeface="Handlee"/>
              <a:cs typeface="Handlee"/>
            </a:endParaRPr>
          </a:p>
          <a:p>
            <a:r>
              <a:rPr lang="en-GB" sz="800">
                <a:latin typeface="Handlee"/>
                <a:ea typeface="Handlee"/>
                <a:sym typeface="Handlee"/>
              </a:rPr>
              <a:t>As well-rounded, active citizens, our children will feel a sense of belonging by immersing themselves in a wide range of physical activities with a focus of athletics, track and field.  This term, our sessions will be guided by Premier Sports.</a:t>
            </a:r>
            <a:endParaRPr sz="800">
              <a:solidFill>
                <a:schemeClr val="dk1"/>
              </a:solidFill>
              <a:latin typeface="Handlee"/>
              <a:ea typeface="Handlee"/>
              <a:cs typeface="Handlee"/>
            </a:endParaRPr>
          </a:p>
          <a:p>
            <a:pPr marL="0" lvl="0" indent="0" algn="l" rtl="0">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Forest School:</a:t>
            </a:r>
            <a:endParaRPr sz="800" b="1">
              <a:solidFill>
                <a:schemeClr val="dk1"/>
              </a:solidFill>
              <a:latin typeface="Handlee"/>
              <a:ea typeface="Handlee"/>
              <a:cs typeface="Handlee"/>
            </a:endParaRPr>
          </a:p>
          <a:p>
            <a:pPr>
              <a:buClr>
                <a:schemeClr val="dk1"/>
              </a:buClr>
              <a:buSzPts val="1100"/>
            </a:pPr>
            <a:r>
              <a:rPr lang="en-GB" sz="800">
                <a:solidFill>
                  <a:schemeClr val="dk1"/>
                </a:solidFill>
                <a:latin typeface="Handlee"/>
                <a:ea typeface="Handlee"/>
                <a:cs typeface="Handlee"/>
                <a:sym typeface="Handlee"/>
              </a:rPr>
              <a:t>We are extremely fortunate to be able to access provision for outdoor learning. We will be heading off on our adventures again this term! </a:t>
            </a:r>
            <a:endParaRPr lang="en-GB" sz="800" b="1" i="1">
              <a:solidFill>
                <a:schemeClr val="dk1"/>
              </a:solidFill>
              <a:latin typeface="Handlee"/>
              <a:ea typeface="Handlee"/>
              <a:cs typeface="Handlee"/>
            </a:endParaRPr>
          </a:p>
          <a:p>
            <a:pPr marL="0" lvl="0" indent="0" algn="l" rtl="0">
              <a:spcBef>
                <a:spcPts val="0"/>
              </a:spcBef>
              <a:spcAft>
                <a:spcPts val="0"/>
              </a:spcAft>
              <a:buClr>
                <a:schemeClr val="dk1"/>
              </a:buClr>
              <a:buSzPts val="1100"/>
              <a:buFont typeface="Arial"/>
              <a:buNone/>
            </a:pPr>
            <a:r>
              <a:rPr lang="en-GB" sz="800" b="1" i="1">
                <a:solidFill>
                  <a:schemeClr val="dk1"/>
                </a:solidFill>
                <a:latin typeface="Handlee"/>
                <a:ea typeface="Handlee"/>
                <a:cs typeface="Handlee"/>
                <a:sym typeface="Handlee"/>
              </a:rPr>
              <a:t>Please ensure children come to school with appropriate clothing and footwear for these sessions. </a:t>
            </a:r>
            <a:endParaRPr sz="800">
              <a:solidFill>
                <a:schemeClr val="dk1"/>
              </a:solidFill>
            </a:endParaRPr>
          </a:p>
        </p:txBody>
      </p:sp>
      <p:sp>
        <p:nvSpPr>
          <p:cNvPr id="57" name="Google Shape;57;p13"/>
          <p:cNvSpPr txBox="1"/>
          <p:nvPr/>
        </p:nvSpPr>
        <p:spPr>
          <a:xfrm>
            <a:off x="3172832" y="149479"/>
            <a:ext cx="2697444" cy="1538853"/>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algn="just"/>
            <a:r>
              <a:rPr lang="en-GB" sz="800" b="1">
                <a:latin typeface="Handlee"/>
                <a:ea typeface="Handlee"/>
                <a:sym typeface="Handlee"/>
              </a:rPr>
              <a:t>Art &amp; Design: </a:t>
            </a:r>
            <a:r>
              <a:rPr lang="en-GB" sz="800">
                <a:latin typeface="Handlee"/>
                <a:ea typeface="Handlee"/>
                <a:sym typeface="Handlee"/>
              </a:rPr>
              <a:t>As artists, we will be exploring the work of the Kandinsky. We will be studying his work and discussing how his work can inspire our own. We will learn how to use a variety of tools and recap on our existing knowledge of colour mixing. Like Kandinsky, the children will also have the chance to use music to inspire their movements when painting. </a:t>
            </a:r>
            <a:endParaRPr lang="en-US" sz="800">
              <a:latin typeface="Handlee"/>
            </a:endParaRPr>
          </a:p>
          <a:p>
            <a:pPr algn="just"/>
            <a:r>
              <a:rPr lang="en-GB" sz="800" b="1">
                <a:latin typeface="Handlee"/>
                <a:ea typeface="Handlee"/>
                <a:sym typeface="Handlee"/>
              </a:rPr>
              <a:t>Design &amp; Technology:</a:t>
            </a:r>
            <a:endParaRPr lang="en-GB" sz="800">
              <a:latin typeface="Handlee"/>
            </a:endParaRPr>
          </a:p>
          <a:p>
            <a:pPr algn="just"/>
            <a:r>
              <a:rPr lang="en-GB" sz="800">
                <a:latin typeface="Handlee"/>
                <a:ea typeface="Handlee"/>
                <a:sym typeface="Handlee"/>
              </a:rPr>
              <a:t>As designers, our project this term will be to design, create and evaluate a fruit kebab for ourselves. During our learning journey we will be learning how to safely cut fruit, how to describe certain tastes and how fruit and vegetables grow.</a:t>
            </a:r>
            <a:endParaRPr lang="en-GB" sz="800">
              <a:latin typeface="Handlee"/>
            </a:endParaRPr>
          </a:p>
        </p:txBody>
      </p:sp>
      <p:sp>
        <p:nvSpPr>
          <p:cNvPr id="58" name="Google Shape;58;p13"/>
          <p:cNvSpPr txBox="1"/>
          <p:nvPr/>
        </p:nvSpPr>
        <p:spPr>
          <a:xfrm>
            <a:off x="5960058" y="3304015"/>
            <a:ext cx="3151200" cy="1548727"/>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History and Geography:</a:t>
            </a:r>
            <a:endParaRPr lang="en-US" sz="800">
              <a:solidFill>
                <a:schemeClr val="dk1"/>
              </a:solidFill>
              <a:latin typeface="Handlee"/>
              <a:ea typeface="Handlee"/>
              <a:cs typeface="Handlee"/>
            </a:endParaRPr>
          </a:p>
          <a:p>
            <a:pPr algn="just"/>
            <a:r>
              <a:rPr lang="en-GB" sz="800">
                <a:latin typeface="Handlee"/>
                <a:ea typeface="Handlee"/>
                <a:sym typeface="Handlee"/>
              </a:rPr>
              <a:t>As geographers, will be comparing the UK to Kenya. We will explore the differences in climate, landscapes and weather using a range of resources. They will also be learning about cultural differences and poverty. </a:t>
            </a:r>
          </a:p>
          <a:p>
            <a:pPr algn="just"/>
            <a:endParaRPr lang="en-GB" sz="800" b="1">
              <a:latin typeface="Handlee"/>
            </a:endParaRPr>
          </a:p>
          <a:p>
            <a:pPr algn="just"/>
            <a:r>
              <a:rPr lang="en-GB" sz="800">
                <a:latin typeface="Handlee"/>
                <a:ea typeface="Handlee"/>
                <a:sym typeface="Handlee"/>
              </a:rPr>
              <a:t>As historians, year 1 will be delving into the lives of Florence Nightingale and Rosa Parks. We will discover the journey that they went on, and what impact they had at their time and how we live today, and why they are such significant people. We will be using sources  and  artefacts to support our understanding.</a:t>
            </a:r>
            <a:endParaRPr lang="en-GB" sz="800">
              <a:latin typeface="Handlee"/>
              <a:sym typeface="Handlee"/>
            </a:endParaRPr>
          </a:p>
          <a:p>
            <a:pPr marL="0" lvl="0" indent="0" algn="just">
              <a:spcBef>
                <a:spcPts val="0"/>
              </a:spcBef>
              <a:spcAft>
                <a:spcPts val="0"/>
              </a:spcAft>
              <a:buSzPts val="1100"/>
              <a:buFont typeface="Arial"/>
              <a:buNone/>
            </a:pPr>
            <a:endParaRPr lang="en-GB" sz="800">
              <a:solidFill>
                <a:schemeClr val="dk1"/>
              </a:solidFill>
              <a:latin typeface="Handlee"/>
            </a:endParaRPr>
          </a:p>
        </p:txBody>
      </p:sp>
      <p:sp>
        <p:nvSpPr>
          <p:cNvPr id="59" name="Google Shape;59;p13"/>
          <p:cNvSpPr txBox="1"/>
          <p:nvPr/>
        </p:nvSpPr>
        <p:spPr>
          <a:xfrm>
            <a:off x="3211627" y="3682622"/>
            <a:ext cx="2702546" cy="1169521"/>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Music: </a:t>
            </a:r>
            <a:endParaRPr sz="800" b="1">
              <a:solidFill>
                <a:schemeClr val="dk1"/>
              </a:solidFill>
              <a:latin typeface="Handlee"/>
              <a:ea typeface="Handlee"/>
              <a:cs typeface="Handlee"/>
              <a:sym typeface="Handlee"/>
            </a:endParaRPr>
          </a:p>
          <a:p>
            <a:pPr algn="just"/>
            <a:r>
              <a:rPr lang="en-GB" sz="800">
                <a:latin typeface="Handlee"/>
                <a:ea typeface="Handlee"/>
                <a:sym typeface="Handlee"/>
              </a:rPr>
              <a:t>As musicians, we will be focusing on rock music aiming to perform ‘The rockpool rock’. Throughout the unit the children will listen to a range of rock songs, identifying key characteristics of the style of music and learn about the foundational elements of music. They will also get the chance to learn and use </a:t>
            </a:r>
            <a:r>
              <a:rPr lang="en-GB" sz="800" err="1">
                <a:latin typeface="Handlee"/>
                <a:ea typeface="Handlee"/>
                <a:sym typeface="Handlee"/>
              </a:rPr>
              <a:t>Tamboo</a:t>
            </a:r>
            <a:r>
              <a:rPr lang="en-GB" sz="800">
                <a:latin typeface="Handlee"/>
                <a:ea typeface="Handlee"/>
                <a:sym typeface="Handlee"/>
              </a:rPr>
              <a:t> Bamboo instruments. </a:t>
            </a:r>
            <a:endParaRPr lang="en-GB" sz="800">
              <a:latin typeface="Handlee"/>
            </a:endParaRPr>
          </a:p>
          <a:p>
            <a:pPr marL="0" lvl="0" indent="0" algn="just">
              <a:spcBef>
                <a:spcPts val="0"/>
              </a:spcBef>
              <a:spcAft>
                <a:spcPts val="0"/>
              </a:spcAft>
              <a:buSzPts val="1100"/>
              <a:buFont typeface="Arial"/>
              <a:buNone/>
            </a:pPr>
            <a:endParaRPr lang="en-GB" sz="800">
              <a:solidFill>
                <a:schemeClr val="dk1"/>
              </a:solidFill>
              <a:latin typeface="Handlee"/>
              <a:ea typeface="Handlee"/>
              <a:cs typeface="Handlee"/>
            </a:endParaRPr>
          </a:p>
        </p:txBody>
      </p:sp>
      <p:sp>
        <p:nvSpPr>
          <p:cNvPr id="60" name="Google Shape;60;p13"/>
          <p:cNvSpPr txBox="1"/>
          <p:nvPr/>
        </p:nvSpPr>
        <p:spPr>
          <a:xfrm>
            <a:off x="5960805" y="2182819"/>
            <a:ext cx="3058487" cy="800189"/>
          </a:xfrm>
          <a:prstGeom prst="rect">
            <a:avLst/>
          </a:prstGeom>
          <a:noFill/>
          <a:ln w="19050" cap="flat" cmpd="sng">
            <a:solidFill>
              <a:srgbClr val="4A86E8"/>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a:solidFill>
                  <a:schemeClr val="dk1"/>
                </a:solidFill>
                <a:latin typeface="Handlee"/>
                <a:ea typeface="Handlee"/>
                <a:cs typeface="Handlee"/>
                <a:sym typeface="Handlee"/>
              </a:rPr>
              <a:t>RHE:</a:t>
            </a:r>
            <a:endParaRPr sz="800" b="1">
              <a:solidFill>
                <a:schemeClr val="dk1"/>
              </a:solidFill>
              <a:latin typeface="Handlee"/>
              <a:ea typeface="Handlee"/>
              <a:cs typeface="Handlee"/>
              <a:sym typeface="Handlee"/>
            </a:endParaRPr>
          </a:p>
          <a:p>
            <a:pPr algn="just">
              <a:buClr>
                <a:schemeClr val="dk1"/>
              </a:buClr>
              <a:buSzPts val="1100"/>
            </a:pPr>
            <a:r>
              <a:rPr lang="en-GB" sz="800">
                <a:latin typeface="Handlee"/>
                <a:ea typeface="Handlee"/>
                <a:cs typeface="Handlee"/>
                <a:sym typeface="Handlee"/>
              </a:rPr>
              <a:t>As healthy, confident and resilient children, </a:t>
            </a:r>
            <a:r>
              <a:rPr lang="en-GB" sz="800">
                <a:solidFill>
                  <a:schemeClr val="dk1"/>
                </a:solidFill>
                <a:latin typeface="Handlee"/>
                <a:ea typeface="Handlee"/>
                <a:cs typeface="Handlee"/>
                <a:sym typeface="Handlee"/>
              </a:rPr>
              <a:t>we will be learning about citizenship and transition. Throughout the year our learning will be built upon foundations of understanding our emotions, techniques to help us regulate how we are feeling and mindfulness. </a:t>
            </a:r>
            <a:endParaRPr sz="800">
              <a:latin typeface="Handlee"/>
              <a:ea typeface="Handlee"/>
              <a:cs typeface="Handlee"/>
              <a:sym typeface="Handlee"/>
            </a:endParaRPr>
          </a:p>
        </p:txBody>
      </p:sp>
      <p:sp>
        <p:nvSpPr>
          <p:cNvPr id="61" name="Google Shape;61;p13"/>
          <p:cNvSpPr txBox="1"/>
          <p:nvPr/>
        </p:nvSpPr>
        <p:spPr>
          <a:xfrm>
            <a:off x="57738" y="3218906"/>
            <a:ext cx="3108900" cy="1671838"/>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English:</a:t>
            </a:r>
            <a:endParaRPr sz="800" b="1">
              <a:solidFill>
                <a:schemeClr val="dk1"/>
              </a:solidFill>
              <a:latin typeface="Handlee"/>
              <a:ea typeface="Handlee"/>
              <a:cs typeface="Handlee"/>
              <a:sym typeface="Handlee"/>
            </a:endParaRPr>
          </a:p>
          <a:p>
            <a:pPr algn="just"/>
            <a:r>
              <a:rPr lang="en-GB" sz="800">
                <a:latin typeface="Handlee"/>
              </a:rPr>
              <a:t>During the Summer term, our daily English sessions will be made up of Read Write Inc and handwriting. These sessions are really about embedding and applying the children’s decoding skills and building stamina, so reading becomes second nature. We will also spend more time focusing on developing their comprehensions skills so they can talk about what they have read with confidence and also retrieve answers from the text they have read. </a:t>
            </a:r>
          </a:p>
          <a:p>
            <a:pPr algn="just"/>
            <a:r>
              <a:rPr lang="en-GB" sz="800">
                <a:latin typeface="Handlee"/>
              </a:rPr>
              <a:t>With the lead up to our phonics screening check for our Year 1s we will be really focusing on our </a:t>
            </a:r>
            <a:r>
              <a:rPr lang="en-GB" sz="800" err="1">
                <a:latin typeface="Handlee"/>
              </a:rPr>
              <a:t>fred</a:t>
            </a:r>
            <a:r>
              <a:rPr lang="en-GB" sz="800">
                <a:latin typeface="Handlee"/>
              </a:rPr>
              <a:t> talk and reading longer words this half term. Summer 2 will have a focus of reading our red words and developing our writing to support all of Year 1 transition into Year 2. </a:t>
            </a:r>
            <a:endParaRPr lang="en-GB" sz="800">
              <a:solidFill>
                <a:schemeClr val="dk1"/>
              </a:solidFill>
              <a:latin typeface="Handlee"/>
            </a:endParaRPr>
          </a:p>
        </p:txBody>
      </p:sp>
      <p:sp>
        <p:nvSpPr>
          <p:cNvPr id="62" name="Google Shape;62;p13"/>
          <p:cNvSpPr txBox="1"/>
          <p:nvPr/>
        </p:nvSpPr>
        <p:spPr>
          <a:xfrm>
            <a:off x="3398716" y="1944327"/>
            <a:ext cx="2340600" cy="1443600"/>
          </a:xfrm>
          <a:prstGeom prst="rect">
            <a:avLst/>
          </a:prstGeom>
          <a:noFill/>
          <a:ln w="28575" cap="flat" cmpd="sng">
            <a:solidFill>
              <a:srgbClr val="8E7CC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a:latin typeface="Handlee"/>
                <a:ea typeface="Handlee"/>
                <a:cs typeface="Handlee"/>
                <a:sym typeface="Handlee"/>
              </a:rPr>
              <a:t>Yarmer </a:t>
            </a:r>
            <a:endParaRPr b="1">
              <a:latin typeface="Handlee"/>
              <a:ea typeface="Handlee"/>
              <a:cs typeface="Handlee"/>
              <a:sym typeface="Handlee"/>
            </a:endParaRPr>
          </a:p>
          <a:p>
            <a:pPr marL="0" lvl="0" indent="0" algn="ctr" rtl="0">
              <a:spcBef>
                <a:spcPts val="0"/>
              </a:spcBef>
              <a:spcAft>
                <a:spcPts val="0"/>
              </a:spcAft>
              <a:buNone/>
            </a:pPr>
            <a:r>
              <a:rPr lang="en-GB" b="1">
                <a:latin typeface="Handlee"/>
                <a:ea typeface="Handlee"/>
                <a:cs typeface="Handlee"/>
                <a:sym typeface="Handlee"/>
              </a:rPr>
              <a:t>Year 1</a:t>
            </a:r>
            <a:endParaRPr b="1">
              <a:latin typeface="Handlee"/>
              <a:ea typeface="Handlee"/>
              <a:cs typeface="Handlee"/>
              <a:sym typeface="Handlee"/>
            </a:endParaRPr>
          </a:p>
          <a:p>
            <a:pPr marL="0" lvl="0" indent="0" algn="ctr" rtl="0">
              <a:spcBef>
                <a:spcPts val="0"/>
              </a:spcBef>
              <a:spcAft>
                <a:spcPts val="0"/>
              </a:spcAft>
              <a:buNone/>
            </a:pPr>
            <a:r>
              <a:rPr lang="en-GB" b="1">
                <a:latin typeface="Handlee"/>
                <a:ea typeface="Handlee"/>
                <a:cs typeface="Handlee"/>
                <a:sym typeface="Handlee"/>
              </a:rPr>
              <a:t>Summer Term 24-25</a:t>
            </a:r>
            <a:endParaRPr b="1">
              <a:latin typeface="Handlee"/>
              <a:ea typeface="Handlee"/>
              <a:cs typeface="Handlee"/>
              <a:sym typeface="Handlee"/>
            </a:endParaRPr>
          </a:p>
        </p:txBody>
      </p:sp>
      <p:pic>
        <p:nvPicPr>
          <p:cNvPr id="1026" name="Picture 2" descr="Things to Do in Thurlestone – Toad Hall Cottages Blog">
            <a:extLst>
              <a:ext uri="{FF2B5EF4-FFF2-40B4-BE49-F238E27FC236}">
                <a16:creationId xmlns:a16="http://schemas.microsoft.com/office/drawing/2014/main" id="{87E83F73-B3E2-7C76-559E-28DC676363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6523" y="2686058"/>
            <a:ext cx="1190242" cy="6695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1" ma:contentTypeDescription="Create a new document." ma:contentTypeScope="" ma:versionID="7d26700a6974c7f4a705ccfa5ee01994">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77fb87e6e4093e4f3f164da5e23cf9f4"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Props1.xml><?xml version="1.0" encoding="utf-8"?>
<ds:datastoreItem xmlns:ds="http://schemas.openxmlformats.org/officeDocument/2006/customXml" ds:itemID="{42E4AD63-92B8-4398-B7B2-F686304DFEDE}">
  <ds:schemaRefs>
    <ds:schemaRef ds:uri="3164481f-8d36-436d-ad51-ca4db39e19cb"/>
    <ds:schemaRef ds:uri="f9138d25-0e71-4cf7-be13-8f60befdd0a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3.xml><?xml version="1.0" encoding="utf-8"?>
<ds:datastoreItem xmlns:ds="http://schemas.openxmlformats.org/officeDocument/2006/customXml" ds:itemID="{46A21DF8-271B-4D70-8782-D30214AD2612}">
  <ds:schemaRefs>
    <ds:schemaRef ds:uri="3164481f-8d36-436d-ad51-ca4db39e19cb"/>
    <ds:schemaRef ds:uri="f9138d25-0e71-4cf7-be13-8f60befdd0a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revision>1</cp:revision>
  <dcterms:modified xsi:type="dcterms:W3CDTF">2025-05-02T12:37:55Z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