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BFF"/>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ACE67E-C221-44F5-B0D2-853BAC5754DE}" v="1" dt="2025-01-09T19:01:17.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Peppiatt" userId="S::epeppiatt@lapsw.org::c169b90e-4c45-4f0f-9f71-772ca47cea95" providerId="AD" clId="Web-{14ACE67E-C221-44F5-B0D2-853BAC5754DE}"/>
    <pc:docChg chg="modSld">
      <pc:chgData name="Emma Peppiatt" userId="S::epeppiatt@lapsw.org::c169b90e-4c45-4f0f-9f71-772ca47cea95" providerId="AD" clId="Web-{14ACE67E-C221-44F5-B0D2-853BAC5754DE}" dt="2025-01-09T19:01:17.508" v="0" actId="1076"/>
      <pc:docMkLst>
        <pc:docMk/>
      </pc:docMkLst>
      <pc:sldChg chg="modSp">
        <pc:chgData name="Emma Peppiatt" userId="S::epeppiatt@lapsw.org::c169b90e-4c45-4f0f-9f71-772ca47cea95" providerId="AD" clId="Web-{14ACE67E-C221-44F5-B0D2-853BAC5754DE}" dt="2025-01-09T19:01:17.508" v="0" actId="1076"/>
        <pc:sldMkLst>
          <pc:docMk/>
          <pc:sldMk cId="0" sldId="256"/>
        </pc:sldMkLst>
        <pc:spChg chg="mod">
          <ac:chgData name="Emma Peppiatt" userId="S::epeppiatt@lapsw.org::c169b90e-4c45-4f0f-9f71-772ca47cea95" providerId="AD" clId="Web-{14ACE67E-C221-44F5-B0D2-853BAC5754DE}" dt="2025-01-09T19:01:17.508" v="0" actId="1076"/>
          <ac:spMkLst>
            <pc:docMk/>
            <pc:sldMk cId="0" sldId="256"/>
            <ac:spMk id="5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3" y="64089"/>
            <a:ext cx="3146683" cy="1661963"/>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Science:</a:t>
            </a:r>
            <a:endParaRPr lang="en-US" sz="800" b="1">
              <a:solidFill>
                <a:schemeClr val="dk1"/>
              </a:solidFill>
              <a:latin typeface="Handlee"/>
              <a:ea typeface="Handlee"/>
              <a:cs typeface="Handlee"/>
            </a:endParaRPr>
          </a:p>
          <a:p>
            <a:pPr algn="just"/>
            <a:r>
              <a:rPr lang="en-GB" sz="800">
                <a:solidFill>
                  <a:schemeClr val="dk1"/>
                </a:solidFill>
                <a:latin typeface="Handlee"/>
                <a:ea typeface="Handlee"/>
                <a:cs typeface="Handlee"/>
                <a:sym typeface="Handlee"/>
              </a:rPr>
              <a:t>As scientists, in this unit of learning, we will be building upon our existing understanding of Electricity. We will focus primarily on circuits, and the different components of circuits. We will think about how to ensure that circuits are safe and that they work properly and investigate variables within circuits.</a:t>
            </a:r>
          </a:p>
          <a:p>
            <a:pPr algn="just"/>
            <a:endParaRPr lang="en-GB" sz="800" b="1">
              <a:solidFill>
                <a:schemeClr val="dk1"/>
              </a:solidFill>
              <a:latin typeface="Handlee"/>
              <a:ea typeface="Handlee"/>
            </a:endParaRPr>
          </a:p>
          <a:p>
            <a:pPr algn="just"/>
            <a:r>
              <a:rPr lang="en-GB" sz="800" b="1">
                <a:solidFill>
                  <a:schemeClr val="dk1"/>
                </a:solidFill>
                <a:latin typeface="Handlee"/>
                <a:ea typeface="Handlee"/>
                <a:sym typeface="Handlee"/>
              </a:rPr>
              <a:t>Maths</a:t>
            </a:r>
            <a:r>
              <a:rPr lang="en-GB" sz="800" b="1">
                <a:solidFill>
                  <a:schemeClr val="dk1"/>
                </a:solidFill>
                <a:latin typeface="Handlee"/>
                <a:ea typeface="Handlee"/>
                <a:cs typeface="Handlee"/>
                <a:sym typeface="Handlee"/>
              </a:rPr>
              <a:t>:</a:t>
            </a:r>
            <a:endParaRPr lang="en-GB" sz="800" b="1">
              <a:solidFill>
                <a:schemeClr val="dk1"/>
              </a:solidFill>
              <a:latin typeface="Handlee"/>
              <a:ea typeface="Handlee"/>
            </a:endParaRPr>
          </a:p>
          <a:p>
            <a:pPr algn="just">
              <a:buSzPts val="1100"/>
            </a:pPr>
            <a:r>
              <a:rPr lang="en-GB" sz="800">
                <a:solidFill>
                  <a:schemeClr val="dk1"/>
                </a:solidFill>
                <a:latin typeface="Handlee"/>
                <a:ea typeface="Handlee"/>
                <a:cs typeface="Handlee"/>
                <a:sym typeface="Handlee"/>
              </a:rPr>
              <a:t>As mathematicians, we will continue to build upon our understanding of decimals, as well as fractions and percentages. We will also begin to learn about algebra and ratio, developing our understanding of mathematical concepts even more fully.</a:t>
            </a:r>
          </a:p>
        </p:txBody>
      </p:sp>
      <p:sp>
        <p:nvSpPr>
          <p:cNvPr id="55" name="Google Shape;55;p13"/>
          <p:cNvSpPr txBox="1"/>
          <p:nvPr/>
        </p:nvSpPr>
        <p:spPr>
          <a:xfrm>
            <a:off x="3162716" y="3259574"/>
            <a:ext cx="2770163" cy="153615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a:solidFill>
                  <a:schemeClr val="dk1"/>
                </a:solidFill>
                <a:latin typeface="Handlee"/>
                <a:ea typeface="Handlee"/>
                <a:cs typeface="Handlee"/>
                <a:sym typeface="Handlee"/>
              </a:rPr>
              <a:t>RE:</a:t>
            </a:r>
            <a:endParaRPr sz="800" b="1">
              <a:solidFill>
                <a:schemeClr val="dk1"/>
              </a:solidFill>
              <a:latin typeface="Handlee"/>
              <a:ea typeface="Handlee"/>
              <a:cs typeface="Handlee"/>
              <a:sym typeface="Handlee"/>
            </a:endParaRPr>
          </a:p>
          <a:p>
            <a:pPr algn="just">
              <a:lnSpc>
                <a:spcPct val="107915"/>
              </a:lnSpc>
            </a:pPr>
            <a:r>
              <a:rPr lang="en-GB" sz="800">
                <a:solidFill>
                  <a:schemeClr val="dk1"/>
                </a:solidFill>
                <a:latin typeface="Handlee"/>
              </a:rPr>
              <a:t>This term the children will be learning about the Muslim faith, and the importance of families and festivals to the everyday lives of Muslims. We will also be exploring the Christian view about Salvation and what Christians believe about how Jesus ‘saved’ us.</a:t>
            </a:r>
            <a:endParaRPr lang="en-GB">
              <a:solidFill>
                <a:schemeClr val="dk1"/>
              </a:solidFill>
              <a:latin typeface="Handlee"/>
            </a:endParaRPr>
          </a:p>
          <a:p>
            <a:pPr algn="just">
              <a:lnSpc>
                <a:spcPct val="107915"/>
              </a:lnSpc>
            </a:pPr>
            <a:r>
              <a:rPr lang="en-GB" sz="800" b="1">
                <a:solidFill>
                  <a:schemeClr val="dk1"/>
                </a:solidFill>
                <a:latin typeface="Handlee"/>
                <a:ea typeface="Handlee"/>
                <a:cs typeface="Handlee"/>
                <a:sym typeface="Handlee"/>
              </a:rPr>
              <a:t>Christian Distinctiveness:</a:t>
            </a:r>
            <a:endParaRPr sz="800" b="1">
              <a:solidFill>
                <a:schemeClr val="dk1"/>
              </a:solidFill>
              <a:latin typeface="Handlee"/>
              <a:ea typeface="Handlee"/>
              <a:cs typeface="Handlee"/>
            </a:endParaRPr>
          </a:p>
          <a:p>
            <a:pPr marL="0" lvl="0" indent="0" algn="just" rtl="0">
              <a:spcBef>
                <a:spcPts val="0"/>
              </a:spcBef>
              <a:spcAft>
                <a:spcPts val="375"/>
              </a:spcAft>
              <a:buNone/>
            </a:pPr>
            <a:r>
              <a:rPr lang="en-GB" sz="80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a:solidFill>
                <a:schemeClr val="dk1"/>
              </a:solidFill>
              <a:latin typeface="Handlee"/>
              <a:ea typeface="Handlee"/>
              <a:cs typeface="Handlee"/>
              <a:sym typeface="Handlee"/>
            </a:endParaRPr>
          </a:p>
        </p:txBody>
      </p:sp>
      <p:sp>
        <p:nvSpPr>
          <p:cNvPr id="56" name="Google Shape;56;p13"/>
          <p:cNvSpPr txBox="1"/>
          <p:nvPr/>
        </p:nvSpPr>
        <p:spPr>
          <a:xfrm>
            <a:off x="59074" y="79127"/>
            <a:ext cx="3138401" cy="1056285"/>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PE:</a:t>
            </a:r>
            <a:endParaRPr sz="800" b="1">
              <a:solidFill>
                <a:schemeClr val="dk1"/>
              </a:solidFill>
              <a:latin typeface="Handlee"/>
              <a:ea typeface="Handlee"/>
              <a:cs typeface="Handlee"/>
              <a:sym typeface="Handlee"/>
            </a:endParaRPr>
          </a:p>
          <a:p>
            <a:pPr algn="just"/>
            <a:r>
              <a:rPr lang="en-GB" sz="800">
                <a:solidFill>
                  <a:schemeClr val="dk1"/>
                </a:solidFill>
                <a:latin typeface="Handlee"/>
                <a:sym typeface="Handlee"/>
              </a:rPr>
              <a:t>As well-rounded, active citizens, our children will feel a sense of belonging by immersing themselves in a wide range of physical activities. </a:t>
            </a:r>
            <a:endParaRPr lang="en-GB" sz="800">
              <a:solidFill>
                <a:schemeClr val="dk1"/>
              </a:solidFill>
              <a:latin typeface="Handlee"/>
            </a:endParaRPr>
          </a:p>
          <a:p>
            <a:pPr algn="just"/>
            <a:r>
              <a:rPr lang="en-GB" sz="800">
                <a:solidFill>
                  <a:schemeClr val="dk1"/>
                </a:solidFill>
                <a:latin typeface="Handlee"/>
                <a:sym typeface="Handlee"/>
              </a:rPr>
              <a:t>This term, our sessions will be guided by an external PE provider and they will take place on Wednesdays. This term our focus will be on Dance, and our aim for this unit is to create and learn a whole class dance routine that we can show to the whole school.</a:t>
            </a:r>
            <a:endParaRPr lang="en-GB" sz="800">
              <a:solidFill>
                <a:schemeClr val="dk1"/>
              </a:solidFill>
              <a:latin typeface="Handlee"/>
            </a:endParaRPr>
          </a:p>
        </p:txBody>
      </p:sp>
      <p:sp>
        <p:nvSpPr>
          <p:cNvPr id="57" name="Google Shape;57;p13"/>
          <p:cNvSpPr txBox="1"/>
          <p:nvPr/>
        </p:nvSpPr>
        <p:spPr>
          <a:xfrm>
            <a:off x="3236595" y="79127"/>
            <a:ext cx="2670810" cy="92329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Art &amp; Design</a:t>
            </a:r>
          </a:p>
          <a:p>
            <a:pPr algn="just">
              <a:buClr>
                <a:schemeClr val="dk1"/>
              </a:buClr>
              <a:buSzPts val="1100"/>
            </a:pPr>
            <a:r>
              <a:rPr lang="en-GB" sz="800">
                <a:solidFill>
                  <a:schemeClr val="dk1"/>
                </a:solidFill>
                <a:latin typeface="Handlee"/>
                <a:ea typeface="Handlee"/>
                <a:cs typeface="Handlee"/>
                <a:sym typeface="Handlee"/>
              </a:rPr>
              <a:t>As artists, we will be learning about the work of </a:t>
            </a:r>
            <a:r>
              <a:rPr lang="en-GB" sz="800">
                <a:solidFill>
                  <a:schemeClr val="dk1"/>
                </a:solidFill>
                <a:latin typeface="Handlee"/>
                <a:ea typeface="Handlee"/>
                <a:sym typeface="Handlee"/>
              </a:rPr>
              <a:t>L.S. Lowry. We will investigate Lowry’s exploration of society and community, and learn about some of the techniques he used to create his works. We will also investigate his position in the art world at the time of his paintings as well as his legacy.</a:t>
            </a:r>
            <a:endParaRPr lang="en-GB">
              <a:solidFill>
                <a:schemeClr val="dk1"/>
              </a:solidFill>
              <a:latin typeface="Handlee"/>
            </a:endParaRPr>
          </a:p>
        </p:txBody>
      </p:sp>
      <p:sp>
        <p:nvSpPr>
          <p:cNvPr id="58" name="Google Shape;58;p13"/>
          <p:cNvSpPr txBox="1"/>
          <p:nvPr/>
        </p:nvSpPr>
        <p:spPr>
          <a:xfrm>
            <a:off x="91879" y="2393396"/>
            <a:ext cx="2986937" cy="2410501"/>
          </a:xfrm>
          <a:prstGeom prst="rect">
            <a:avLst/>
          </a:prstGeom>
          <a:noFill/>
          <a:ln>
            <a:solidFill>
              <a:srgbClr val="F15BFF"/>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about the Northern and Southern hemispheres, as well as exploring the Equator, the imaginary line that circles the whole world halfway between the North and South Poles. We will also learn about time zones, why time varies across the world and the impact this might have, as well as discovering the Arctic and Antarctic, exploring their differences and similarities.</a:t>
            </a:r>
            <a:endParaRPr lang="en-GB" sz="800">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we will be exploring the fascinating time period of British prehistory. We will be investigating how archaeologists and historians can learn about a historical period where written evidence does not exist, and we will be learning about how life changed for people in Britain over the course of prehistory, starting with the very earliest settlers in Britain in the </a:t>
            </a:r>
            <a:r>
              <a:rPr lang="en-GB" sz="800" err="1">
                <a:solidFill>
                  <a:schemeClr val="dk1"/>
                </a:solidFill>
                <a:latin typeface="Handlee"/>
                <a:ea typeface="Handlee"/>
                <a:cs typeface="Handlee"/>
                <a:sym typeface="Handlee"/>
              </a:rPr>
              <a:t>Paleolithic</a:t>
            </a:r>
            <a:r>
              <a:rPr lang="en-GB" sz="800">
                <a:solidFill>
                  <a:schemeClr val="dk1"/>
                </a:solidFill>
                <a:latin typeface="Handlee"/>
                <a:ea typeface="Handlee"/>
                <a:cs typeface="Handlee"/>
                <a:sym typeface="Handlee"/>
              </a:rPr>
              <a:t> period all the way up to the development of farming and early societies in the Iron Age. We will also be investigating some of the prehistoric sites on Dartmoor and considering what people might have believed and what we can learn from material culture.</a:t>
            </a:r>
            <a:endParaRPr lang="en-GB" sz="800">
              <a:solidFill>
                <a:schemeClr val="dk1"/>
              </a:solidFill>
              <a:latin typeface="Handlee"/>
              <a:ea typeface="Handlee"/>
            </a:endParaRPr>
          </a:p>
        </p:txBody>
      </p:sp>
      <p:sp>
        <p:nvSpPr>
          <p:cNvPr id="59" name="Google Shape;59;p13"/>
          <p:cNvSpPr txBox="1"/>
          <p:nvPr/>
        </p:nvSpPr>
        <p:spPr>
          <a:xfrm>
            <a:off x="76389" y="1302754"/>
            <a:ext cx="2911457" cy="92329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Music: </a:t>
            </a:r>
            <a:endParaRPr sz="800" b="1">
              <a:solidFill>
                <a:schemeClr val="dk1"/>
              </a:solidFill>
              <a:latin typeface="Handlee"/>
              <a:ea typeface="Handlee"/>
              <a:cs typeface="Handlee"/>
              <a:sym typeface="Handlee"/>
            </a:endParaRPr>
          </a:p>
          <a:p>
            <a:pPr algn="just">
              <a:buClr>
                <a:schemeClr val="dk1"/>
              </a:buClr>
              <a:buSzPts val="1100"/>
            </a:pPr>
            <a:r>
              <a:rPr lang="en-GB" sz="800">
                <a:solidFill>
                  <a:schemeClr val="dk1"/>
                </a:solidFill>
                <a:latin typeface="Handlee"/>
                <a:ea typeface="Handlee"/>
                <a:cs typeface="Handlee"/>
                <a:sym typeface="Handlee"/>
              </a:rPr>
              <a:t>As musicians, we will be developing our practical skills with Mrs Bickle this term. We will be learning to play the ukulele as a whole class, starting with learning some simple chords and how to play them and working towards playing as a whole ensemble, exploring a variety of musical genres.</a:t>
            </a:r>
            <a:endParaRPr lang="en-GB" sz="800">
              <a:solidFill>
                <a:schemeClr val="dk1"/>
              </a:solidFill>
              <a:latin typeface="Handlee"/>
              <a:ea typeface="Handlee"/>
            </a:endParaRPr>
          </a:p>
        </p:txBody>
      </p:sp>
      <p:sp>
        <p:nvSpPr>
          <p:cNvPr id="60" name="Google Shape;60;p13"/>
          <p:cNvSpPr txBox="1"/>
          <p:nvPr/>
        </p:nvSpPr>
        <p:spPr>
          <a:xfrm flipH="1">
            <a:off x="6357215" y="1819919"/>
            <a:ext cx="2694906" cy="1046410"/>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RHE:</a:t>
            </a:r>
            <a:endParaRPr sz="800" b="1">
              <a:solidFill>
                <a:schemeClr val="dk1"/>
              </a:solidFill>
              <a:latin typeface="Handlee"/>
              <a:ea typeface="Handlee"/>
              <a:cs typeface="Handlee"/>
              <a:sym typeface="Handlee"/>
            </a:endParaRPr>
          </a:p>
          <a:p>
            <a:pPr algn="just">
              <a:buClr>
                <a:schemeClr val="dk1"/>
              </a:buClr>
              <a:buSzPts val="1100"/>
            </a:pPr>
            <a:r>
              <a:rPr lang="en-GB" sz="800">
                <a:solidFill>
                  <a:schemeClr val="dk1"/>
                </a:solidFill>
                <a:latin typeface="Handlee"/>
                <a:ea typeface="Handlee"/>
                <a:cs typeface="Handlee"/>
                <a:sym typeface="Handlee"/>
              </a:rPr>
              <a:t>As responsible citizens living in the wider world,  </a:t>
            </a:r>
            <a:r>
              <a:rPr lang="en-GB" sz="800">
                <a:solidFill>
                  <a:schemeClr val="dk1"/>
                </a:solidFill>
                <a:latin typeface="Handlee"/>
                <a:ea typeface="Handlee"/>
                <a:sym typeface="Handlee"/>
              </a:rPr>
              <a:t>we will be exploring the concept of citizenship, considering what makes us good citizens, the rights that we have (such as to education, to a safe place to live, to food and water) and consider why there might be some children in the world who are not treated fairly and miss out on these rights.</a:t>
            </a:r>
            <a:endParaRPr lang="en-GB" sz="800">
              <a:solidFill>
                <a:schemeClr val="dk1"/>
              </a:solidFill>
              <a:latin typeface="Handlee"/>
              <a:ea typeface="Handlee"/>
              <a:cs typeface="Handlee"/>
            </a:endParaRPr>
          </a:p>
        </p:txBody>
      </p:sp>
      <p:sp>
        <p:nvSpPr>
          <p:cNvPr id="61" name="Google Shape;61;p13"/>
          <p:cNvSpPr txBox="1"/>
          <p:nvPr/>
        </p:nvSpPr>
        <p:spPr>
          <a:xfrm>
            <a:off x="6056050" y="3732794"/>
            <a:ext cx="3010027" cy="1056285"/>
          </a:xfrm>
          <a:prstGeom prst="rect">
            <a:avLst/>
          </a:prstGeom>
          <a:noFill/>
          <a:ln w="9525">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English:</a:t>
            </a:r>
            <a:endParaRPr sz="800" b="1">
              <a:solidFill>
                <a:schemeClr val="dk1"/>
              </a:solidFill>
              <a:latin typeface="Handlee"/>
              <a:ea typeface="Handlee"/>
              <a:cs typeface="Handlee"/>
              <a:sym typeface="Handlee"/>
            </a:endParaRPr>
          </a:p>
          <a:p>
            <a:pPr algn="just">
              <a:buClr>
                <a:schemeClr val="dk1"/>
              </a:buClr>
              <a:buSzPts val="1100"/>
            </a:pPr>
            <a:r>
              <a:rPr lang="en-GB" sz="800">
                <a:solidFill>
                  <a:schemeClr val="dk1"/>
                </a:solidFill>
                <a:latin typeface="Handlee"/>
                <a:ea typeface="Handlee"/>
                <a:cs typeface="Handlee"/>
                <a:sym typeface="Handlee"/>
              </a:rPr>
              <a:t>As writers, our learning will be underpinned by the purpose of writing ‘to inform’. We will be using the text </a:t>
            </a:r>
            <a:r>
              <a:rPr lang="en-GB" sz="800" i="1">
                <a:solidFill>
                  <a:schemeClr val="dk1"/>
                </a:solidFill>
                <a:latin typeface="Handlee"/>
                <a:ea typeface="Handlee"/>
                <a:cs typeface="Handlee"/>
                <a:sym typeface="Handlee"/>
              </a:rPr>
              <a:t>Letters from the Lighthouse</a:t>
            </a:r>
            <a:r>
              <a:rPr lang="en-GB" sz="800">
                <a:solidFill>
                  <a:schemeClr val="dk1"/>
                </a:solidFill>
                <a:latin typeface="Handlee"/>
                <a:ea typeface="Handlee"/>
                <a:cs typeface="Handlee"/>
                <a:sym typeface="Handlee"/>
              </a:rPr>
              <a:t> as our inspiration for writing our own recount and we will also be using </a:t>
            </a:r>
            <a:r>
              <a:rPr lang="en-GB" sz="800" i="1">
                <a:solidFill>
                  <a:schemeClr val="dk1"/>
                </a:solidFill>
                <a:latin typeface="Handlee"/>
                <a:ea typeface="Handlee"/>
                <a:cs typeface="Handlee"/>
                <a:sym typeface="Handlee"/>
              </a:rPr>
              <a:t>The Origin of Species</a:t>
            </a:r>
            <a:r>
              <a:rPr lang="en-GB" sz="800">
                <a:solidFill>
                  <a:schemeClr val="dk1"/>
                </a:solidFill>
                <a:latin typeface="Handlee"/>
                <a:ea typeface="Handlee"/>
                <a:cs typeface="Handlee"/>
                <a:sym typeface="Handlee"/>
              </a:rPr>
              <a:t> to help us write a non-chronological report. We will be using </a:t>
            </a:r>
            <a:r>
              <a:rPr lang="en-GB" sz="800" i="1">
                <a:solidFill>
                  <a:schemeClr val="dk1"/>
                </a:solidFill>
                <a:latin typeface="Handlee"/>
                <a:ea typeface="Handlee"/>
                <a:cs typeface="Handlee"/>
                <a:sym typeface="Handlee"/>
              </a:rPr>
              <a:t>Stig of the Dump</a:t>
            </a:r>
            <a:r>
              <a:rPr lang="en-GB" sz="800">
                <a:solidFill>
                  <a:schemeClr val="dk1"/>
                </a:solidFill>
                <a:latin typeface="Handlee"/>
                <a:ea typeface="Handlee"/>
                <a:cs typeface="Handlee"/>
                <a:sym typeface="Handlee"/>
              </a:rPr>
              <a:t> as our DER|C text this term as well as reading </a:t>
            </a:r>
            <a:r>
              <a:rPr lang="en-GB" sz="800" i="1" err="1">
                <a:solidFill>
                  <a:schemeClr val="dk1"/>
                </a:solidFill>
                <a:latin typeface="Handlee"/>
                <a:ea typeface="Handlee"/>
                <a:cs typeface="Handlee"/>
                <a:sym typeface="Handlee"/>
              </a:rPr>
              <a:t>Cogheart</a:t>
            </a:r>
            <a:r>
              <a:rPr lang="en-GB" sz="800">
                <a:solidFill>
                  <a:schemeClr val="dk1"/>
                </a:solidFill>
                <a:latin typeface="Handlee"/>
                <a:ea typeface="Handlee"/>
                <a:cs typeface="Handlee"/>
                <a:sym typeface="Handlee"/>
              </a:rPr>
              <a:t> as our class novel.</a:t>
            </a:r>
            <a:endParaRPr lang="en-US">
              <a:solidFill>
                <a:schemeClr val="dk1"/>
              </a:solidFill>
            </a:endParaRPr>
          </a:p>
        </p:txBody>
      </p:sp>
      <p:sp>
        <p:nvSpPr>
          <p:cNvPr id="62" name="Google Shape;62;p13"/>
          <p:cNvSpPr txBox="1"/>
          <p:nvPr/>
        </p:nvSpPr>
        <p:spPr>
          <a:xfrm>
            <a:off x="3261399" y="1442284"/>
            <a:ext cx="2519623" cy="1567538"/>
          </a:xfrm>
          <a:prstGeom prst="rect">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t" anchorCtr="0">
            <a:noAutofit/>
          </a:bodyPr>
          <a:lstStyle/>
          <a:p>
            <a:pPr algn="ctr"/>
            <a:endParaRPr lang="en-GB" sz="1000" b="1">
              <a:latin typeface="Handlee"/>
              <a:ea typeface="Handlee"/>
              <a:cs typeface="Handlee"/>
              <a:sym typeface="Handlee"/>
            </a:endParaRPr>
          </a:p>
          <a:p>
            <a:pPr algn="ctr"/>
            <a:r>
              <a:rPr lang="en-GB" sz="1800" b="1" err="1">
                <a:latin typeface="Handlee"/>
                <a:ea typeface="Handlee"/>
                <a:cs typeface="Handlee"/>
                <a:sym typeface="Handlee"/>
              </a:rPr>
              <a:t>Bantham</a:t>
            </a:r>
            <a:r>
              <a:rPr lang="en-GB" sz="1800" b="1">
                <a:latin typeface="Handlee"/>
                <a:ea typeface="Handlee"/>
                <a:cs typeface="Handlee"/>
                <a:sym typeface="Handlee"/>
              </a:rPr>
              <a:t> Class</a:t>
            </a:r>
            <a:endParaRPr lang="en-GB" sz="1000" b="1">
              <a:latin typeface="Handlee"/>
              <a:ea typeface="Handlee"/>
              <a:cs typeface="Handlee"/>
            </a:endParaRPr>
          </a:p>
          <a:p>
            <a:pPr algn="ctr"/>
            <a:r>
              <a:rPr lang="en-GB" sz="1800" b="1">
                <a:latin typeface="Handlee"/>
                <a:ea typeface="Handlee"/>
                <a:cs typeface="Handlee"/>
              </a:rPr>
              <a:t>Year 6</a:t>
            </a:r>
          </a:p>
          <a:p>
            <a:pPr algn="ctr"/>
            <a:r>
              <a:rPr lang="en-GB" sz="1800" b="1">
                <a:latin typeface="Handlee"/>
                <a:ea typeface="Handlee"/>
                <a:cs typeface="Handlee"/>
              </a:rPr>
              <a:t>Spring 2025</a:t>
            </a:r>
          </a:p>
          <a:p>
            <a:pPr algn="ctr"/>
            <a:r>
              <a:rPr lang="en-GB" sz="1800" b="1">
                <a:latin typeface="Handlee"/>
                <a:ea typeface="Handlee"/>
                <a:cs typeface="Handlee"/>
              </a:rPr>
              <a:t>Curriculum Map</a:t>
            </a:r>
          </a:p>
          <a:p>
            <a:pPr algn="ctr"/>
            <a:endParaRPr lang="en-GB" sz="1000" b="1">
              <a:latin typeface="Handlee"/>
              <a:ea typeface="Handlee"/>
              <a:cs typeface="Handlee"/>
            </a:endParaRPr>
          </a:p>
          <a:p>
            <a:pPr algn="ctr"/>
            <a:endParaRPr lang="en-GB" b="1">
              <a:latin typeface="Handlee"/>
              <a:ea typeface="Handlee"/>
              <a:cs typeface="Handlee"/>
            </a:endParaRPr>
          </a:p>
          <a:p>
            <a:pPr algn="ctr"/>
            <a:endParaRPr lang="en-GB" b="1">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357215" y="2960197"/>
            <a:ext cx="2694906" cy="677078"/>
          </a:xfrm>
          <a:prstGeom prst="rect">
            <a:avLst/>
          </a:prstGeom>
          <a:noFill/>
          <a:ln w="9525" cap="flat" cmpd="sng">
            <a:solidFill>
              <a:srgbClr val="F15BFF"/>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rPr>
              <a:t>French</a:t>
            </a:r>
          </a:p>
          <a:p>
            <a:pPr algn="just">
              <a:buClr>
                <a:schemeClr val="dk1"/>
              </a:buClr>
              <a:buSzPts val="1100"/>
            </a:pPr>
            <a:r>
              <a:rPr lang="en-GB" sz="800">
                <a:solidFill>
                  <a:schemeClr val="dk1"/>
                </a:solidFill>
                <a:latin typeface="Handlee"/>
                <a:ea typeface="Handlee"/>
                <a:cs typeface="Handlee"/>
                <a:sym typeface="Handlee"/>
              </a:rPr>
              <a:t>As linguists,</a:t>
            </a:r>
            <a:r>
              <a:rPr lang="en-GB" sz="800">
                <a:solidFill>
                  <a:schemeClr val="dk1"/>
                </a:solidFill>
                <a:latin typeface="Handlee"/>
                <a:ea typeface="Handlee"/>
                <a:sym typeface="Handlee"/>
              </a:rPr>
              <a:t> we will explore habitats and what animals need to live, learning some more advanced vocabulary. We will also be learning about food and drink.</a:t>
            </a:r>
            <a:endParaRPr lang="en-GB" sz="800">
              <a:solidFill>
                <a:schemeClr val="dk1"/>
              </a:solidFill>
              <a:latin typeface="Handlee"/>
              <a:ea typeface="Handle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94C0CA80-191A-42C4-8097-619AA21610A2}">
  <ds:schemaRefs>
    <ds:schemaRef ds:uri="3164481f-8d36-436d-ad51-ca4db39e19cb"/>
    <ds:schemaRef ds:uri="f9138d25-0e71-4cf7-be13-8f60befdd0a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revision>2</cp:revision>
  <dcterms:modified xsi:type="dcterms:W3CDTF">2025-01-09T19:01:17Z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