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9144000" cy="5143500" type="screen16x9"/>
  <p:notesSz cx="6858000" cy="9144000"/>
  <p:embeddedFontLst>
    <p:embeddedFont>
      <p:font typeface="Handlee" panose="020B0604020202020204" charset="0"/>
      <p:regular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5BFF"/>
    <a:srgbClr val="FA3C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7" d="100"/>
          <a:sy n="107" d="100"/>
        </p:scale>
        <p:origin x="754" y="82"/>
      </p:cViewPr>
      <p:guideLst>
        <p:guide orient="horz" pos="1620"/>
        <p:guide pos="2880"/>
      </p:guideLst>
    </p:cSldViewPr>
  </p:slideViewPr>
  <p:notesTextViewPr>
    <p:cViewPr>
      <p:scale>
        <a:sx n="1" d="1"/>
        <a:sy n="1" d="1"/>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presProps" Target="presProps.xml" Id="rId8" /><Relationship Type="http://schemas.openxmlformats.org/officeDocument/2006/relationships/customXml" Target="../customXml/item3.xml" Id="rId3" /><Relationship Type="http://schemas.openxmlformats.org/officeDocument/2006/relationships/font" Target="fonts/font1.fntdata" Id="rId7" /><Relationship Type="http://schemas.openxmlformats.org/officeDocument/2006/relationships/customXml" Target="../customXml/item2.xml" Id="rId2" /><Relationship Type="http://schemas.openxmlformats.org/officeDocument/2006/relationships/customXml" Target="../customXml/item1.xml" Id="rId1" /><Relationship Type="http://schemas.openxmlformats.org/officeDocument/2006/relationships/notesMaster" Target="notesMasters/notesMaster1.xml" Id="rId6" /><Relationship Type="http://schemas.openxmlformats.org/officeDocument/2006/relationships/tableStyles" Target="tableStyles.xml" Id="rId11" /><Relationship Type="http://schemas.openxmlformats.org/officeDocument/2006/relationships/slide" Target="slides/slide1.xml" Id="rId5" /><Relationship Type="http://schemas.openxmlformats.org/officeDocument/2006/relationships/theme" Target="theme/theme1.xml" Id="rId10" /><Relationship Type="http://schemas.openxmlformats.org/officeDocument/2006/relationships/slideMaster" Target="slideMasters/slideMaster1.xml" Id="rId4" /><Relationship Type="http://schemas.openxmlformats.org/officeDocument/2006/relationships/viewProps" Target="viewProps.xml" Id="rId9"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5941043" y="64089"/>
            <a:ext cx="3146683" cy="1785074"/>
          </a:xfrm>
          <a:prstGeom prst="rect">
            <a:avLst/>
          </a:prstGeom>
          <a:noFill/>
          <a:ln>
            <a:solidFill>
              <a:srgbClr val="F15BFF"/>
            </a:solidFill>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Science:</a:t>
            </a:r>
            <a:endParaRPr lang="en-US" sz="800" b="1" dirty="0">
              <a:solidFill>
                <a:schemeClr val="dk1"/>
              </a:solidFill>
              <a:latin typeface="Handlee"/>
              <a:ea typeface="Handlee"/>
              <a:cs typeface="Handlee"/>
            </a:endParaRPr>
          </a:p>
          <a:p>
            <a:pPr algn="just"/>
            <a:r>
              <a:rPr lang="en-GB" sz="800" dirty="0">
                <a:solidFill>
                  <a:schemeClr val="dk1"/>
                </a:solidFill>
                <a:latin typeface="Handlee"/>
                <a:ea typeface="Handlee"/>
                <a:cs typeface="Handlee"/>
                <a:sym typeface="Handlee"/>
              </a:rPr>
              <a:t>As scientists, in this unit of learning, we will be learning about evolution and inheritance.  We will learn about Charles Darwin and some of his famous examples of evolution, such as his finches. We will investigate evolution through considering evidence such as fossils which can demonstrate change over time. </a:t>
            </a:r>
            <a:endParaRPr lang="en-GB" sz="800" b="1" dirty="0">
              <a:solidFill>
                <a:schemeClr val="dk1"/>
              </a:solidFill>
              <a:latin typeface="Handlee"/>
              <a:ea typeface="Handlee"/>
            </a:endParaRPr>
          </a:p>
          <a:p>
            <a:pPr algn="just"/>
            <a:r>
              <a:rPr lang="en-GB" sz="800" b="1" dirty="0">
                <a:solidFill>
                  <a:schemeClr val="dk1"/>
                </a:solidFill>
                <a:latin typeface="Handlee"/>
                <a:ea typeface="Handlee"/>
                <a:sym typeface="Handlee"/>
              </a:rPr>
              <a:t>Maths</a:t>
            </a:r>
            <a:r>
              <a:rPr lang="en-GB" sz="800" b="1" dirty="0">
                <a:solidFill>
                  <a:schemeClr val="dk1"/>
                </a:solidFill>
                <a:latin typeface="Handlee"/>
                <a:ea typeface="Handlee"/>
                <a:cs typeface="Handlee"/>
                <a:sym typeface="Handlee"/>
              </a:rPr>
              <a:t>:</a:t>
            </a:r>
            <a:endParaRPr lang="en-GB" sz="800" b="1" dirty="0">
              <a:solidFill>
                <a:schemeClr val="dk1"/>
              </a:solidFill>
              <a:latin typeface="Handlee"/>
              <a:ea typeface="Handlee"/>
            </a:endParaRPr>
          </a:p>
          <a:p>
            <a:pPr algn="just">
              <a:buSzPts val="1100"/>
            </a:pPr>
            <a:r>
              <a:rPr lang="en-GB" sz="800" dirty="0">
                <a:solidFill>
                  <a:schemeClr val="dk1"/>
                </a:solidFill>
                <a:latin typeface="Handlee"/>
                <a:ea typeface="Handlee"/>
                <a:cs typeface="Handlee"/>
                <a:sym typeface="Handlee"/>
              </a:rPr>
              <a:t>As mathematicians, we will consolidate and extend our knowledge of Place Value, developing our understanding of numbers up to 10,000,000. We will learn how to manipulate numbers through increasing and decreasing by powers of 10, and we will begin to deepen our understanding of negative numbers. We will also begin to look at the four operations and using our arithmetic skills.</a:t>
            </a:r>
          </a:p>
        </p:txBody>
      </p:sp>
      <p:sp>
        <p:nvSpPr>
          <p:cNvPr id="55" name="Google Shape;55;p13"/>
          <p:cNvSpPr txBox="1"/>
          <p:nvPr/>
        </p:nvSpPr>
        <p:spPr>
          <a:xfrm>
            <a:off x="3136130" y="3598647"/>
            <a:ext cx="2770163" cy="1536159"/>
          </a:xfrm>
          <a:prstGeom prst="rect">
            <a:avLst/>
          </a:prstGeom>
          <a:noFill/>
          <a:ln w="9525"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r>
              <a:rPr lang="en-GB" sz="800" b="1" dirty="0">
                <a:solidFill>
                  <a:schemeClr val="dk1"/>
                </a:solidFill>
                <a:latin typeface="Handlee"/>
                <a:ea typeface="Handlee"/>
                <a:cs typeface="Handlee"/>
                <a:sym typeface="Handlee"/>
              </a:rPr>
              <a:t>RE:</a:t>
            </a:r>
            <a:endParaRPr sz="800" b="1" dirty="0">
              <a:solidFill>
                <a:schemeClr val="dk1"/>
              </a:solidFill>
              <a:latin typeface="Handlee"/>
              <a:ea typeface="Handlee"/>
              <a:cs typeface="Handlee"/>
              <a:sym typeface="Handlee"/>
            </a:endParaRPr>
          </a:p>
          <a:p>
            <a:pPr algn="just">
              <a:lnSpc>
                <a:spcPct val="107915"/>
              </a:lnSpc>
            </a:pPr>
            <a:r>
              <a:rPr lang="en-GB" sz="800" dirty="0">
                <a:solidFill>
                  <a:schemeClr val="dk1"/>
                </a:solidFill>
                <a:latin typeface="Handlee"/>
              </a:rPr>
              <a:t>This term the children will be learning about the Christian Creation Story. We will be able to explain what God created on each day but we will also use Creation as a starting point to consider how Christians should treat God’s creations, including the concept of stewardship and looking after the planet.</a:t>
            </a:r>
            <a:endParaRPr lang="en-GB" dirty="0">
              <a:solidFill>
                <a:schemeClr val="dk1"/>
              </a:solidFill>
              <a:latin typeface="Handlee"/>
            </a:endParaRPr>
          </a:p>
          <a:p>
            <a:pPr algn="just">
              <a:lnSpc>
                <a:spcPct val="107915"/>
              </a:lnSpc>
            </a:pPr>
            <a:r>
              <a:rPr lang="en-GB" sz="800" b="1" dirty="0">
                <a:solidFill>
                  <a:schemeClr val="dk1"/>
                </a:solidFill>
                <a:latin typeface="Handlee"/>
                <a:ea typeface="Handlee"/>
                <a:cs typeface="Handlee"/>
                <a:sym typeface="Handlee"/>
              </a:rPr>
              <a:t>Christian Distinctiveness:</a:t>
            </a:r>
            <a:endParaRPr sz="800" b="1" dirty="0">
              <a:solidFill>
                <a:schemeClr val="dk1"/>
              </a:solidFill>
              <a:latin typeface="Handlee"/>
              <a:ea typeface="Handlee"/>
              <a:cs typeface="Handlee"/>
            </a:endParaRPr>
          </a:p>
          <a:p>
            <a:pPr marL="0" lvl="0" indent="0" algn="just" rtl="0">
              <a:spcBef>
                <a:spcPts val="0"/>
              </a:spcBef>
              <a:spcAft>
                <a:spcPts val="375"/>
              </a:spcAft>
              <a:buNone/>
            </a:pPr>
            <a:r>
              <a:rPr lang="en-GB" sz="800" dirty="0">
                <a:solidFill>
                  <a:schemeClr val="dk1"/>
                </a:solidFill>
                <a:latin typeface="Handlee"/>
                <a:ea typeface="Handlee"/>
                <a:cs typeface="Handlee"/>
                <a:sym typeface="Handlee"/>
              </a:rPr>
              <a:t>We demonstrate our Christian Values through daily acts of collective worship, singing worship and family group acts of worship. </a:t>
            </a:r>
            <a:endParaRPr sz="800" dirty="0">
              <a:solidFill>
                <a:schemeClr val="dk1"/>
              </a:solidFill>
              <a:latin typeface="Handlee"/>
              <a:ea typeface="Handlee"/>
              <a:cs typeface="Handlee"/>
              <a:sym typeface="Handlee"/>
            </a:endParaRPr>
          </a:p>
        </p:txBody>
      </p:sp>
      <p:sp>
        <p:nvSpPr>
          <p:cNvPr id="56" name="Google Shape;56;p13"/>
          <p:cNvSpPr txBox="1"/>
          <p:nvPr/>
        </p:nvSpPr>
        <p:spPr>
          <a:xfrm>
            <a:off x="0" y="79127"/>
            <a:ext cx="3146683" cy="1548727"/>
          </a:xfrm>
          <a:prstGeom prst="rect">
            <a:avLst/>
          </a:prstGeom>
          <a:noFill/>
          <a:ln>
            <a:solidFill>
              <a:srgbClr val="F15BFF"/>
            </a:solid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PE:</a:t>
            </a:r>
            <a:endParaRPr sz="800" b="1" dirty="0">
              <a:solidFill>
                <a:schemeClr val="dk1"/>
              </a:solidFill>
              <a:latin typeface="Handlee"/>
              <a:ea typeface="Handlee"/>
              <a:cs typeface="Handlee"/>
              <a:sym typeface="Handlee"/>
            </a:endParaRPr>
          </a:p>
          <a:p>
            <a:pPr algn="just"/>
            <a:r>
              <a:rPr lang="en-GB" sz="800" dirty="0">
                <a:solidFill>
                  <a:schemeClr val="dk1"/>
                </a:solidFill>
                <a:latin typeface="Handlee"/>
                <a:sym typeface="Handlee"/>
              </a:rPr>
              <a:t>As well-rounded, active citizens, our children will feel a sense of belonging by immersing themselves in a wide range of physical activities. </a:t>
            </a:r>
            <a:endParaRPr lang="en-GB" sz="800" dirty="0">
              <a:solidFill>
                <a:schemeClr val="dk1"/>
              </a:solidFill>
              <a:latin typeface="Handlee"/>
            </a:endParaRPr>
          </a:p>
          <a:p>
            <a:pPr algn="just"/>
            <a:r>
              <a:rPr lang="en-GB" sz="800" dirty="0">
                <a:solidFill>
                  <a:schemeClr val="dk1"/>
                </a:solidFill>
                <a:latin typeface="Handlee"/>
                <a:sym typeface="Handlee"/>
              </a:rPr>
              <a:t>This term, our sessions will be guided by an external PE provider and they will take place on Wednesdays. We will begin with football this half term.</a:t>
            </a:r>
          </a:p>
          <a:p>
            <a:pPr algn="just"/>
            <a:endParaRPr lang="en-GB" sz="800" b="1" dirty="0">
              <a:solidFill>
                <a:schemeClr val="dk1"/>
              </a:solidFill>
              <a:latin typeface="Handlee"/>
              <a:sym typeface="Handlee"/>
            </a:endParaRPr>
          </a:p>
          <a:p>
            <a:pPr algn="just"/>
            <a:r>
              <a:rPr lang="en-GB" sz="800" b="1" dirty="0">
                <a:solidFill>
                  <a:schemeClr val="dk1"/>
                </a:solidFill>
                <a:latin typeface="Handlee"/>
                <a:sym typeface="Handlee"/>
              </a:rPr>
              <a:t>Swimming:</a:t>
            </a:r>
            <a:endParaRPr sz="800" b="1" dirty="0">
              <a:solidFill>
                <a:schemeClr val="dk1"/>
              </a:solidFill>
              <a:latin typeface="Handlee"/>
              <a:ea typeface="Handlee"/>
              <a:cs typeface="Handlee"/>
            </a:endParaRPr>
          </a:p>
          <a:p>
            <a:pPr algn="just">
              <a:buClr>
                <a:schemeClr val="dk1"/>
              </a:buClr>
              <a:buSzPts val="1100"/>
            </a:pPr>
            <a:r>
              <a:rPr lang="en-GB" sz="800" dirty="0">
                <a:solidFill>
                  <a:schemeClr val="dk1"/>
                </a:solidFill>
                <a:latin typeface="Handlee"/>
                <a:ea typeface="Handlee"/>
                <a:cs typeface="Handlee"/>
                <a:sym typeface="Handlee"/>
              </a:rPr>
              <a:t>We are extremely fortunate to be able to offer swimming lessons for all children in Years 5 and 6 this year, which will help them to learn vital skills. Children will have swimming lessons at Kingsbridge Leisure Centre every Tuesday afternoon this term.</a:t>
            </a:r>
            <a:endParaRPr sz="800" dirty="0">
              <a:solidFill>
                <a:schemeClr val="dk1"/>
              </a:solidFill>
            </a:endParaRPr>
          </a:p>
        </p:txBody>
      </p:sp>
      <p:sp>
        <p:nvSpPr>
          <p:cNvPr id="57" name="Google Shape;57;p13"/>
          <p:cNvSpPr txBox="1"/>
          <p:nvPr/>
        </p:nvSpPr>
        <p:spPr>
          <a:xfrm>
            <a:off x="3233854" y="79127"/>
            <a:ext cx="2670810" cy="1785074"/>
          </a:xfrm>
          <a:prstGeom prst="rect">
            <a:avLst/>
          </a:prstGeom>
          <a:noFill/>
          <a:ln w="9525"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Art &amp; Design</a:t>
            </a:r>
          </a:p>
          <a:p>
            <a:pPr algn="just">
              <a:buClr>
                <a:schemeClr val="dk1"/>
              </a:buClr>
              <a:buSzPts val="1100"/>
            </a:pPr>
            <a:r>
              <a:rPr lang="en-GB" sz="800" dirty="0">
                <a:solidFill>
                  <a:schemeClr val="dk1"/>
                </a:solidFill>
                <a:latin typeface="Handlee"/>
                <a:ea typeface="Handlee"/>
                <a:cs typeface="Handlee"/>
                <a:sym typeface="Handlee"/>
              </a:rPr>
              <a:t>As artists, we will be learning about the work of </a:t>
            </a:r>
            <a:r>
              <a:rPr lang="en-GB" sz="800" dirty="0">
                <a:solidFill>
                  <a:schemeClr val="dk1"/>
                </a:solidFill>
                <a:latin typeface="Handlee"/>
                <a:ea typeface="Handlee"/>
                <a:sym typeface="Handlee"/>
              </a:rPr>
              <a:t>Valerie Davide. Born in London the year before the outbreak of war, Val’s formative years were challenging to say the least. Sanctuary came during periods spent with her grandparents in North Cornwall where she later settled herself for many years. After a successful career as a Counsellor for people with addictions Valerie turned her attentions to drawing. Over the course of her working life she had often introduced art therapy into her sessions to a mutually fulfilling response. Upon retiring and settling down to beach life Valerie was able to fully indulge herself into her world of curious cows, terrible terriers and big </a:t>
            </a:r>
            <a:r>
              <a:rPr lang="en-GB" sz="800" dirty="0" err="1">
                <a:solidFill>
                  <a:schemeClr val="dk1"/>
                </a:solidFill>
                <a:latin typeface="Handlee"/>
                <a:ea typeface="Handlee"/>
                <a:sym typeface="Handlee"/>
              </a:rPr>
              <a:t>nostrilled</a:t>
            </a:r>
            <a:r>
              <a:rPr lang="en-GB" sz="800" dirty="0">
                <a:solidFill>
                  <a:schemeClr val="dk1"/>
                </a:solidFill>
                <a:latin typeface="Handlee"/>
                <a:ea typeface="Handlee"/>
                <a:sym typeface="Handlee"/>
              </a:rPr>
              <a:t> horses.</a:t>
            </a:r>
            <a:endParaRPr lang="en-GB" dirty="0">
              <a:solidFill>
                <a:schemeClr val="dk1"/>
              </a:solidFill>
              <a:latin typeface="Handlee"/>
            </a:endParaRPr>
          </a:p>
        </p:txBody>
      </p:sp>
      <p:sp>
        <p:nvSpPr>
          <p:cNvPr id="58" name="Google Shape;58;p13"/>
          <p:cNvSpPr txBox="1"/>
          <p:nvPr/>
        </p:nvSpPr>
        <p:spPr>
          <a:xfrm>
            <a:off x="148153" y="2486777"/>
            <a:ext cx="2986937" cy="2656723"/>
          </a:xfrm>
          <a:prstGeom prst="rect">
            <a:avLst/>
          </a:prstGeom>
          <a:noFill/>
          <a:ln>
            <a:solidFill>
              <a:srgbClr val="F15BFF"/>
            </a:solid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History and Geography:</a:t>
            </a:r>
            <a:endParaRPr lang="en-US" sz="800" b="1" dirty="0">
              <a:solidFill>
                <a:schemeClr val="dk1"/>
              </a:solidFill>
              <a:latin typeface="Handlee"/>
              <a:ea typeface="Handlee"/>
              <a:cs typeface="Handlee"/>
            </a:endParaRPr>
          </a:p>
          <a:p>
            <a:pPr algn="just">
              <a:buClr>
                <a:schemeClr val="dk1"/>
              </a:buClr>
              <a:buSzPts val="1100"/>
            </a:pPr>
            <a:r>
              <a:rPr lang="en-GB" sz="800" dirty="0">
                <a:solidFill>
                  <a:schemeClr val="dk1"/>
                </a:solidFill>
                <a:latin typeface="Handlee"/>
                <a:ea typeface="Handlee"/>
                <a:cs typeface="Handlee"/>
                <a:sym typeface="Handlee"/>
              </a:rPr>
              <a:t>As geographers, we will learn</a:t>
            </a:r>
            <a:r>
              <a:rPr lang="en-GB" sz="800" dirty="0">
                <a:solidFill>
                  <a:schemeClr val="dk1"/>
                </a:solidFill>
                <a:latin typeface="Handlee"/>
                <a:ea typeface="Handlee"/>
                <a:sym typeface="Handlee"/>
              </a:rPr>
              <a:t> that a river is a moving body of water that drains the land. It flows from its source on high ground, across land, and then into another body of water. This could be a lake, the sea, an ocean or even another river. A river flows along a channel with banks on both sides and a bed at the bottom.</a:t>
            </a:r>
            <a:endParaRPr lang="en-GB" sz="800" dirty="0">
              <a:solidFill>
                <a:schemeClr val="dk1"/>
              </a:solidFill>
              <a:latin typeface="Handlee"/>
            </a:endParaRPr>
          </a:p>
          <a:p>
            <a:pPr algn="just">
              <a:buSzPts val="1100"/>
            </a:pPr>
            <a:endParaRPr lang="en-GB" sz="800" dirty="0">
              <a:solidFill>
                <a:schemeClr val="dk1"/>
              </a:solidFill>
              <a:latin typeface="Handlee"/>
              <a:ea typeface="Handlee"/>
              <a:cs typeface="Handlee"/>
            </a:endParaRPr>
          </a:p>
          <a:p>
            <a:pPr algn="just">
              <a:buSzPts val="1100"/>
            </a:pPr>
            <a:r>
              <a:rPr lang="en-GB" sz="800" dirty="0">
                <a:solidFill>
                  <a:schemeClr val="dk1"/>
                </a:solidFill>
                <a:latin typeface="Handlee"/>
                <a:ea typeface="Handlee"/>
                <a:cs typeface="Handlee"/>
                <a:sym typeface="Handlee"/>
              </a:rPr>
              <a:t>As historians, the children will learn about The </a:t>
            </a:r>
            <a:r>
              <a:rPr lang="en-GB" sz="800" dirty="0">
                <a:solidFill>
                  <a:schemeClr val="dk1"/>
                </a:solidFill>
                <a:latin typeface="Handlee"/>
                <a:ea typeface="Handlee"/>
                <a:sym typeface="Handlee"/>
              </a:rPr>
              <a:t>Windrush Generation. Windrush Day takes place on 22 June, remembering the day when around 500 migrants from the Caribbean arrived at Tilbury Docks in Essex in 1948. We will consider how this changed immigration patterns in Britain.</a:t>
            </a:r>
          </a:p>
          <a:p>
            <a:pPr algn="just">
              <a:buSzPts val="1100"/>
            </a:pPr>
            <a:endParaRPr lang="en-GB" sz="800" dirty="0">
              <a:solidFill>
                <a:schemeClr val="dk1"/>
              </a:solidFill>
              <a:latin typeface="Handlee"/>
              <a:ea typeface="Handlee"/>
              <a:sym typeface="Handlee"/>
            </a:endParaRPr>
          </a:p>
          <a:p>
            <a:pPr algn="just">
              <a:buSzPts val="1100"/>
            </a:pPr>
            <a:r>
              <a:rPr lang="en-GB" sz="800" dirty="0">
                <a:solidFill>
                  <a:schemeClr val="dk1"/>
                </a:solidFill>
                <a:latin typeface="Handlee"/>
                <a:ea typeface="Handlee"/>
                <a:sym typeface="Handlee"/>
              </a:rPr>
              <a:t>In 1948, after WWII, Britain was feeling the pinch from losing so much of the working population due to the war and so many buildings due to the Blitz. An advert was placed into a Caribbean newspaper encouraging people to come to Britain and help to rebuild the country. Many people took up the advert because they wanted a better life, and some because they wanted the adventure of travelling to Britain, a country they had heard so much about.  </a:t>
            </a:r>
            <a:endParaRPr lang="en-GB" sz="800" dirty="0">
              <a:solidFill>
                <a:schemeClr val="dk1"/>
              </a:solidFill>
              <a:latin typeface="Handlee"/>
              <a:ea typeface="Handlee"/>
            </a:endParaRPr>
          </a:p>
        </p:txBody>
      </p:sp>
      <p:sp>
        <p:nvSpPr>
          <p:cNvPr id="59" name="Google Shape;59;p13"/>
          <p:cNvSpPr txBox="1"/>
          <p:nvPr/>
        </p:nvSpPr>
        <p:spPr>
          <a:xfrm>
            <a:off x="153403" y="1656491"/>
            <a:ext cx="2911457" cy="800189"/>
          </a:xfrm>
          <a:prstGeom prst="rect">
            <a:avLst/>
          </a:prstGeom>
          <a:noFill/>
          <a:ln w="9525"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Music: </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musicians, we will learn how music  can be used to express our identity through song and through the well-known classical piece, </a:t>
            </a:r>
            <a:r>
              <a:rPr lang="en-GB" sz="800" i="1" dirty="0">
                <a:solidFill>
                  <a:schemeClr val="dk1"/>
                </a:solidFill>
                <a:latin typeface="Handlee"/>
                <a:ea typeface="Handlee"/>
                <a:cs typeface="Handlee"/>
                <a:sym typeface="Handlee"/>
              </a:rPr>
              <a:t>Fanfare for the Common Man</a:t>
            </a:r>
            <a:r>
              <a:rPr lang="en-GB" sz="800" dirty="0">
                <a:solidFill>
                  <a:schemeClr val="dk1"/>
                </a:solidFill>
                <a:latin typeface="Handlee"/>
                <a:ea typeface="Handlee"/>
                <a:cs typeface="Handlee"/>
                <a:sym typeface="Handlee"/>
              </a:rPr>
              <a:t>, by  1920s American composer Aaron Copland. </a:t>
            </a:r>
            <a:endParaRPr lang="en-GB" sz="800" dirty="0">
              <a:solidFill>
                <a:schemeClr val="dk1"/>
              </a:solidFill>
              <a:latin typeface="Handlee"/>
              <a:ea typeface="Handlee"/>
            </a:endParaRPr>
          </a:p>
        </p:txBody>
      </p:sp>
      <p:sp>
        <p:nvSpPr>
          <p:cNvPr id="60" name="Google Shape;60;p13"/>
          <p:cNvSpPr txBox="1"/>
          <p:nvPr/>
        </p:nvSpPr>
        <p:spPr>
          <a:xfrm flipH="1">
            <a:off x="6295691" y="1864201"/>
            <a:ext cx="2694906" cy="923299"/>
          </a:xfrm>
          <a:prstGeom prst="rect">
            <a:avLst/>
          </a:prstGeom>
          <a:noFill/>
          <a:ln w="9525"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RHE:</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responsible citizens living in the wider world,  </a:t>
            </a:r>
            <a:r>
              <a:rPr lang="en-GB" sz="800" dirty="0">
                <a:solidFill>
                  <a:schemeClr val="dk1"/>
                </a:solidFill>
                <a:latin typeface="Handlee"/>
                <a:ea typeface="Handlee"/>
                <a:sym typeface="Handlee"/>
              </a:rPr>
              <a:t>we will be learning about how families play a vital role in relationships and develop the children's own sense of identity, as well as providing opportunities to understand how diverse families help to enrich our world.</a:t>
            </a:r>
            <a:endParaRPr lang="en-GB" sz="800" dirty="0">
              <a:solidFill>
                <a:schemeClr val="dk1"/>
              </a:solidFill>
              <a:latin typeface="Handlee"/>
              <a:ea typeface="Handlee"/>
              <a:cs typeface="Handlee"/>
            </a:endParaRPr>
          </a:p>
        </p:txBody>
      </p:sp>
      <p:sp>
        <p:nvSpPr>
          <p:cNvPr id="61" name="Google Shape;61;p13"/>
          <p:cNvSpPr txBox="1"/>
          <p:nvPr/>
        </p:nvSpPr>
        <p:spPr>
          <a:xfrm>
            <a:off x="6056050" y="3746828"/>
            <a:ext cx="3010027" cy="1302506"/>
          </a:xfrm>
          <a:prstGeom prst="rect">
            <a:avLst/>
          </a:prstGeom>
          <a:noFill/>
          <a:ln w="9525">
            <a:solidFill>
              <a:srgbClr val="FA3CAD"/>
            </a:solid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English:</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writers, our learning will be underpinned by the purpose of writing ‘to entertain’. We will immerse ourselves into a variety of different mediums of narrative, including short films. Our outcome will be to write our own narrative text. We will focus on really developing our vocabulary and use of advanced punctuation throughout our writing. In class, we will be using our DERIC reading skills to retrieve information and answer questions related to our DERIC text, </a:t>
            </a:r>
            <a:r>
              <a:rPr lang="en-GB" sz="800" i="1" dirty="0">
                <a:solidFill>
                  <a:schemeClr val="dk1"/>
                </a:solidFill>
                <a:latin typeface="Handlee"/>
                <a:ea typeface="Handlee"/>
                <a:cs typeface="Handlee"/>
                <a:sym typeface="Handlee"/>
              </a:rPr>
              <a:t>The Blitz Bus</a:t>
            </a:r>
            <a:r>
              <a:rPr lang="en-GB" sz="800" dirty="0">
                <a:solidFill>
                  <a:schemeClr val="dk1"/>
                </a:solidFill>
                <a:latin typeface="Handlee"/>
                <a:ea typeface="Handlee"/>
                <a:cs typeface="Handlee"/>
                <a:sym typeface="Handlee"/>
              </a:rPr>
              <a:t>.</a:t>
            </a:r>
            <a:endParaRPr lang="en-US" dirty="0">
              <a:solidFill>
                <a:schemeClr val="dk1"/>
              </a:solidFill>
            </a:endParaRPr>
          </a:p>
        </p:txBody>
      </p:sp>
      <p:sp>
        <p:nvSpPr>
          <p:cNvPr id="62" name="Google Shape;62;p13"/>
          <p:cNvSpPr txBox="1"/>
          <p:nvPr/>
        </p:nvSpPr>
        <p:spPr>
          <a:xfrm>
            <a:off x="3284052" y="1897457"/>
            <a:ext cx="2519623" cy="1567538"/>
          </a:xfrm>
          <a:prstGeom prst="rect">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spcFirstLastPara="1" wrap="square" lIns="91425" tIns="91425" rIns="91425" bIns="91425" anchor="t" anchorCtr="0">
            <a:noAutofit/>
          </a:bodyPr>
          <a:lstStyle/>
          <a:p>
            <a:pPr algn="ctr"/>
            <a:endParaRPr lang="en-GB" sz="1000" b="1" dirty="0">
              <a:latin typeface="Handlee"/>
              <a:ea typeface="Handlee"/>
              <a:cs typeface="Handlee"/>
              <a:sym typeface="Handlee"/>
            </a:endParaRPr>
          </a:p>
          <a:p>
            <a:pPr algn="ctr"/>
            <a:endParaRPr lang="en-GB" sz="1000" b="1" dirty="0">
              <a:latin typeface="Handlee"/>
              <a:ea typeface="Handlee"/>
              <a:cs typeface="Handlee"/>
              <a:sym typeface="Handlee"/>
            </a:endParaRPr>
          </a:p>
          <a:p>
            <a:pPr algn="ctr"/>
            <a:r>
              <a:rPr lang="en-GB" sz="1800" b="1" dirty="0" err="1">
                <a:latin typeface="Handlee"/>
                <a:ea typeface="Handlee"/>
                <a:cs typeface="Handlee"/>
                <a:sym typeface="Handlee"/>
              </a:rPr>
              <a:t>Bantham</a:t>
            </a:r>
            <a:r>
              <a:rPr lang="en-GB" sz="1800" b="1" dirty="0">
                <a:latin typeface="Handlee"/>
                <a:ea typeface="Handlee"/>
                <a:cs typeface="Handlee"/>
                <a:sym typeface="Handlee"/>
              </a:rPr>
              <a:t> Class</a:t>
            </a:r>
          </a:p>
          <a:p>
            <a:pPr algn="ctr"/>
            <a:r>
              <a:rPr lang="en-GB" sz="1800" b="1" dirty="0">
                <a:latin typeface="Handlee"/>
                <a:ea typeface="Handlee"/>
                <a:cs typeface="Handlee"/>
                <a:sym typeface="Handlee"/>
              </a:rPr>
              <a:t>Year 6</a:t>
            </a:r>
          </a:p>
          <a:p>
            <a:pPr algn="ctr"/>
            <a:r>
              <a:rPr lang="en-GB" sz="1800" b="1" dirty="0">
                <a:latin typeface="Handlee"/>
                <a:ea typeface="Handlee"/>
                <a:cs typeface="Handlee"/>
                <a:sym typeface="Handlee"/>
              </a:rPr>
              <a:t>2024 - 2025</a:t>
            </a:r>
            <a:endParaRPr lang="en-GB" sz="1800" b="1" dirty="0">
              <a:latin typeface="Handlee"/>
              <a:ea typeface="Handlee"/>
              <a:cs typeface="Handlee"/>
            </a:endParaRPr>
          </a:p>
          <a:p>
            <a:pPr algn="ctr"/>
            <a:endParaRPr lang="en-GB" sz="1000" b="1" dirty="0">
              <a:latin typeface="Handlee"/>
              <a:ea typeface="Handlee"/>
              <a:cs typeface="Handlee"/>
            </a:endParaRPr>
          </a:p>
          <a:p>
            <a:pPr algn="ctr"/>
            <a:endParaRPr lang="en-GB" b="1" dirty="0">
              <a:latin typeface="Handlee"/>
              <a:ea typeface="Handlee"/>
              <a:cs typeface="Handlee"/>
            </a:endParaRPr>
          </a:p>
          <a:p>
            <a:pPr algn="ctr"/>
            <a:endParaRPr lang="en-GB" b="1" dirty="0">
              <a:latin typeface="Handlee"/>
              <a:ea typeface="Handlee"/>
              <a:cs typeface="Handlee"/>
            </a:endParaRPr>
          </a:p>
        </p:txBody>
      </p:sp>
      <p:sp>
        <p:nvSpPr>
          <p:cNvPr id="2" name="Google Shape;60;p13">
            <a:extLst>
              <a:ext uri="{FF2B5EF4-FFF2-40B4-BE49-F238E27FC236}">
                <a16:creationId xmlns:a16="http://schemas.microsoft.com/office/drawing/2014/main" id="{929BB3B3-6C55-6CD1-976D-BEB1E8E190CF}"/>
              </a:ext>
            </a:extLst>
          </p:cNvPr>
          <p:cNvSpPr txBox="1"/>
          <p:nvPr/>
        </p:nvSpPr>
        <p:spPr>
          <a:xfrm flipH="1">
            <a:off x="6008911" y="2827217"/>
            <a:ext cx="2694906" cy="800189"/>
          </a:xfrm>
          <a:prstGeom prst="rect">
            <a:avLst/>
          </a:prstGeom>
          <a:noFill/>
          <a:ln w="9525" cap="flat" cmpd="sng">
            <a:solidFill>
              <a:srgbClr val="F15BFF"/>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rPr>
              <a:t>French</a:t>
            </a:r>
          </a:p>
          <a:p>
            <a:pPr algn="just">
              <a:buClr>
                <a:schemeClr val="dk1"/>
              </a:buClr>
              <a:buSzPts val="1100"/>
            </a:pPr>
            <a:r>
              <a:rPr lang="en-GB" sz="800" dirty="0">
                <a:solidFill>
                  <a:schemeClr val="dk1"/>
                </a:solidFill>
                <a:latin typeface="Handlee"/>
                <a:ea typeface="Handlee"/>
                <a:cs typeface="Handlee"/>
                <a:sym typeface="Handlee"/>
              </a:rPr>
              <a:t>As linguists,</a:t>
            </a:r>
            <a:r>
              <a:rPr lang="en-GB" sz="800" dirty="0">
                <a:solidFill>
                  <a:schemeClr val="dk1"/>
                </a:solidFill>
                <a:latin typeface="Handlee"/>
                <a:ea typeface="Handlee"/>
                <a:sym typeface="Handlee"/>
              </a:rPr>
              <a:t> we will learn how we present ourselves. We will learn how to say how we are, what our names are, and where we live. We will also learn numbers to 20 in French and use this to say how old we are.</a:t>
            </a:r>
            <a:endParaRPr lang="en-GB" sz="800" dirty="0">
              <a:solidFill>
                <a:schemeClr val="dk1"/>
              </a:solidFill>
              <a:latin typeface="Handlee"/>
              <a:ea typeface="Handlee"/>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0" ma:contentTypeDescription="Create a new document." ma:contentTypeScope="" ma:versionID="19bf53ccd5397fc60788d8dc1fdf4af5">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de5c5c3102eaa5849f9905ac983a3539"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lcf76f155ced4ddcb4097134ff3c332f xmlns="f9138d25-0e71-4cf7-be13-8f60befdd0a3">
      <Terms xmlns="http://schemas.microsoft.com/office/infopath/2007/PartnerControls"/>
    </lcf76f155ced4ddcb4097134ff3c332f>
    <SharedWithUsers xmlns="3164481f-8d36-436d-ad51-ca4db39e19cb">
      <UserInfo>
        <DisplayName>Annette Andrews</DisplayName>
        <AccountId>13</AccountId>
        <AccountType/>
      </UserInfo>
      <UserInfo>
        <DisplayName>West Alvington Admin</DisplayName>
        <AccountId>121</AccountId>
        <AccountType/>
      </UserInfo>
    </SharedWithUsers>
    <MediaLengthInSeconds xmlns="f9138d25-0e71-4cf7-be13-8f60befdd0a3" xsi:nil="true"/>
    <Fivefinebeeslesson124_x002e_02_x002e_23 xmlns="f9138d25-0e71-4cf7-be13-8f60befdd0a3" xsi:nil="true"/>
    <Questionsareonlyonfirst6pagessoyourchoicewhethertoprintallpagesoronlytheonesthequestionsarebasedon_x002e_ xmlns="f9138d25-0e71-4cf7-be13-8f60befdd0a3" xsi:nil="true"/>
  </documentManagement>
</p:properties>
</file>

<file path=customXml/itemProps1.xml><?xml version="1.0" encoding="utf-8"?>
<ds:datastoreItem xmlns:ds="http://schemas.openxmlformats.org/officeDocument/2006/customXml" ds:itemID="{15B97071-4FE7-443D-BA3C-4DD827479D8A}"/>
</file>

<file path=customXml/itemProps2.xml><?xml version="1.0" encoding="utf-8"?>
<ds:datastoreItem xmlns:ds="http://schemas.openxmlformats.org/officeDocument/2006/customXml" ds:itemID="{3CA25A3A-E815-4E39-89BD-6E3D1238814C}">
  <ds:schemaRefs>
    <ds:schemaRef ds:uri="http://schemas.microsoft.com/sharepoint/v3/contenttype/forms"/>
  </ds:schemaRefs>
</ds:datastoreItem>
</file>

<file path=customXml/itemProps3.xml><?xml version="1.0" encoding="utf-8"?>
<ds:datastoreItem xmlns:ds="http://schemas.openxmlformats.org/officeDocument/2006/customXml" ds:itemID="{46A21DF8-271B-4D70-8782-D30214AD2612}">
  <ds:schemaRefs>
    <ds:schemaRef ds:uri="0c36f7c0-6eab-44a6-9f65-e876ee50bf94"/>
    <ds:schemaRef ds:uri="3164481f-8d36-436d-ad51-ca4db39e19cb"/>
    <ds:schemaRef ds:uri="a835134e-7b3b-4109-bfec-89227c8348cd"/>
    <ds:schemaRef ds:uri="f9138d25-0e71-4cf7-be13-8f60befdd0a3"/>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5</TotalTime>
  <Words>891</Words>
  <Application>Microsoft Office PowerPoint</Application>
  <PresentationFormat>On-screen Show (16:9)</PresentationFormat>
  <Paragraphs>36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Handlee</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Cose</dc:creator>
  <cp:lastModifiedBy>Siobhan Deeny</cp:lastModifiedBy>
  <cp:revision>87</cp:revision>
  <dcterms:modified xsi:type="dcterms:W3CDTF">2024-09-12T21:34:21Z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y fmtid="{D5CDD505-2E9C-101B-9397-08002B2CF9AE}" pid="3" name="MediaServiceImageTags">
    <vt:lpwstr/>
  </property>
  <property fmtid="{D5CDD505-2E9C-101B-9397-08002B2CF9AE}" pid="4" name="Order">
    <vt:r8>1741500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