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
      <p:font typeface="Segoe UI" panose="020B0502040204020203"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BFF"/>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CC1569-01D0-2966-D891-DB221BDA091C}" v="322" dt="2025-05-08T16:52:07.1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802" y="6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obhan Deeny" userId="529ca147-cf82-4de1-ac51-9ae874f319b3" providerId="ADAL" clId="{8C9613FA-34A9-488F-BECE-55E4FE96F761}"/>
    <pc:docChg chg="modSld">
      <pc:chgData name="Siobhan Deeny" userId="529ca147-cf82-4de1-ac51-9ae874f319b3" providerId="ADAL" clId="{8C9613FA-34A9-488F-BECE-55E4FE96F761}" dt="2025-05-08T15:29:15.656" v="2" actId="1076"/>
      <pc:docMkLst>
        <pc:docMk/>
      </pc:docMkLst>
      <pc:sldChg chg="modSp mod">
        <pc:chgData name="Siobhan Deeny" userId="529ca147-cf82-4de1-ac51-9ae874f319b3" providerId="ADAL" clId="{8C9613FA-34A9-488F-BECE-55E4FE96F761}" dt="2025-05-08T15:29:15.656" v="2" actId="1076"/>
        <pc:sldMkLst>
          <pc:docMk/>
          <pc:sldMk cId="0" sldId="256"/>
        </pc:sldMkLst>
        <pc:spChg chg="mod">
          <ac:chgData name="Siobhan Deeny" userId="529ca147-cf82-4de1-ac51-9ae874f319b3" providerId="ADAL" clId="{8C9613FA-34A9-488F-BECE-55E4FE96F761}" dt="2025-05-08T15:29:12.953" v="1" actId="1076"/>
          <ac:spMkLst>
            <pc:docMk/>
            <pc:sldMk cId="0" sldId="256"/>
            <ac:spMk id="58" creationId="{00000000-0000-0000-0000-000000000000}"/>
          </ac:spMkLst>
        </pc:spChg>
        <pc:spChg chg="mod">
          <ac:chgData name="Siobhan Deeny" userId="529ca147-cf82-4de1-ac51-9ae874f319b3" providerId="ADAL" clId="{8C9613FA-34A9-488F-BECE-55E4FE96F761}" dt="2025-05-08T15:29:15.656" v="2" actId="1076"/>
          <ac:spMkLst>
            <pc:docMk/>
            <pc:sldMk cId="0" sldId="256"/>
            <ac:spMk id="59" creationId="{00000000-0000-0000-0000-000000000000}"/>
          </ac:spMkLst>
        </pc:spChg>
      </pc:sldChg>
    </pc:docChg>
  </pc:docChgLst>
  <pc:docChgLst>
    <pc:chgData name="Siobhan Deeny" userId="S::sdeeny@lapsw.org::529ca147-cf82-4de1-ac51-9ae874f319b3" providerId="AD" clId="Web-{55CC1569-01D0-2966-D891-DB221BDA091C}"/>
    <pc:docChg chg="modSld">
      <pc:chgData name="Siobhan Deeny" userId="S::sdeeny@lapsw.org::529ca147-cf82-4de1-ac51-9ae874f319b3" providerId="AD" clId="Web-{55CC1569-01D0-2966-D891-DB221BDA091C}" dt="2025-05-08T16:52:07.110" v="166" actId="20577"/>
      <pc:docMkLst>
        <pc:docMk/>
      </pc:docMkLst>
      <pc:sldChg chg="modSp">
        <pc:chgData name="Siobhan Deeny" userId="S::sdeeny@lapsw.org::529ca147-cf82-4de1-ac51-9ae874f319b3" providerId="AD" clId="Web-{55CC1569-01D0-2966-D891-DB221BDA091C}" dt="2025-05-08T16:52:07.110" v="166" actId="20577"/>
        <pc:sldMkLst>
          <pc:docMk/>
          <pc:sldMk cId="0" sldId="256"/>
        </pc:sldMkLst>
        <pc:spChg chg="mod">
          <ac:chgData name="Siobhan Deeny" userId="S::sdeeny@lapsw.org::529ca147-cf82-4de1-ac51-9ae874f319b3" providerId="AD" clId="Web-{55CC1569-01D0-2966-D891-DB221BDA091C}" dt="2025-05-08T16:52:07.110" v="166" actId="20577"/>
          <ac:spMkLst>
            <pc:docMk/>
            <pc:sldMk cId="0" sldId="256"/>
            <ac:spMk id="6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3" y="71346"/>
            <a:ext cx="3146683" cy="1685046"/>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spcBef>
                <a:spcPts val="0"/>
              </a:spcBef>
              <a:spcAft>
                <a:spcPts val="0"/>
              </a:spcAft>
              <a:buNone/>
            </a:pPr>
            <a:r>
              <a:rPr lang="en-GB" sz="750" b="1" dirty="0">
                <a:solidFill>
                  <a:schemeClr val="dk1"/>
                </a:solidFill>
                <a:latin typeface="Handlee"/>
                <a:ea typeface="Handlee"/>
                <a:cs typeface="Handlee"/>
                <a:sym typeface="Handlee"/>
              </a:rPr>
              <a:t>Science:</a:t>
            </a:r>
            <a:endParaRPr lang="en-US" sz="750" b="1" dirty="0">
              <a:solidFill>
                <a:schemeClr val="dk1"/>
              </a:solidFill>
              <a:latin typeface="Handlee"/>
              <a:ea typeface="Handlee"/>
              <a:cs typeface="Handlee"/>
            </a:endParaRPr>
          </a:p>
          <a:p>
            <a:pPr algn="just"/>
            <a:r>
              <a:rPr lang="en-GB" sz="750" dirty="0">
                <a:solidFill>
                  <a:schemeClr val="dk1"/>
                </a:solidFill>
                <a:latin typeface="Handlee"/>
                <a:ea typeface="Handlee"/>
                <a:cs typeface="Handlee"/>
                <a:sym typeface="Handlee"/>
              </a:rPr>
              <a:t>As scientists, we are continuing to learn about animals, including humans, with particular focus on the circulatory system and how it contributes to the effective functioning of our bodies. We will explore resting heart rate, how exercise impacts our heart rate and how quickly our bodies can recover from exertion. We will also explore Living Things in the latter half of the summer term </a:t>
            </a:r>
          </a:p>
          <a:p>
            <a:pPr algn="just"/>
            <a:endParaRPr lang="en-GB" sz="750" b="1" dirty="0">
              <a:solidFill>
                <a:schemeClr val="dk1"/>
              </a:solidFill>
              <a:latin typeface="Handlee"/>
              <a:ea typeface="Handlee"/>
            </a:endParaRPr>
          </a:p>
          <a:p>
            <a:pPr algn="just"/>
            <a:r>
              <a:rPr lang="en-GB" sz="750" b="1" dirty="0">
                <a:solidFill>
                  <a:schemeClr val="dk1"/>
                </a:solidFill>
                <a:latin typeface="Handlee"/>
                <a:ea typeface="Handlee"/>
                <a:sym typeface="Handlee"/>
              </a:rPr>
              <a:t>Maths</a:t>
            </a:r>
            <a:r>
              <a:rPr lang="en-GB" sz="750" b="1" dirty="0">
                <a:solidFill>
                  <a:schemeClr val="dk1"/>
                </a:solidFill>
                <a:latin typeface="Handlee"/>
                <a:ea typeface="Handlee"/>
                <a:cs typeface="Handlee"/>
                <a:sym typeface="Handlee"/>
              </a:rPr>
              <a:t>:</a:t>
            </a:r>
            <a:endParaRPr lang="en-GB" sz="750" b="1" dirty="0">
              <a:solidFill>
                <a:schemeClr val="dk1"/>
              </a:solidFill>
              <a:latin typeface="Handlee"/>
              <a:ea typeface="Handlee"/>
            </a:endParaRPr>
          </a:p>
          <a:p>
            <a:pPr algn="just">
              <a:buSzPts val="1100"/>
            </a:pPr>
            <a:r>
              <a:rPr lang="en-GB" sz="750" dirty="0">
                <a:solidFill>
                  <a:schemeClr val="dk1"/>
                </a:solidFill>
                <a:latin typeface="Handlee"/>
                <a:ea typeface="Handlee"/>
                <a:cs typeface="Handlee"/>
                <a:sym typeface="Handlee"/>
              </a:rPr>
              <a:t>As mathematicians, we have covered all of our curriculum in preparation for SATs, but once we have completed our SATs, we will build upon and further develop our mathematical understanding through investigations and practical application of the mathematical skills we have developed this year.</a:t>
            </a:r>
          </a:p>
        </p:txBody>
      </p:sp>
      <p:sp>
        <p:nvSpPr>
          <p:cNvPr id="55" name="Google Shape;55;p13"/>
          <p:cNvSpPr txBox="1"/>
          <p:nvPr/>
        </p:nvSpPr>
        <p:spPr>
          <a:xfrm>
            <a:off x="3175373" y="3144296"/>
            <a:ext cx="2770163" cy="1935115"/>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p>
          <a:p>
            <a:pPr marL="0" lvl="0" indent="0" algn="just" rtl="0">
              <a:lnSpc>
                <a:spcPct val="107916"/>
              </a:lnSpc>
              <a:spcBef>
                <a:spcPts val="0"/>
              </a:spcBef>
              <a:spcAft>
                <a:spcPts val="0"/>
              </a:spcAft>
              <a:buNone/>
            </a:pPr>
            <a:r>
              <a:rPr lang="en-GB" sz="800" b="0" i="0" u="none" strike="noStrike" dirty="0">
                <a:solidFill>
                  <a:srgbClr val="000000"/>
                </a:solidFill>
                <a:effectLst/>
                <a:latin typeface="Handlee" panose="020B0604020202020204" charset="0"/>
              </a:rPr>
              <a:t>This term the children will be learning about the events of Pentecost found in the Bible, considering which events would be needed to retell the story for someone else. They will consider what the events might have meant for the first Christians and what they mean for Christians today. Pupils will learn how Christians today show their beliefs about the Holy Spirit in worship and the way that they live their lives.</a:t>
            </a:r>
          </a:p>
          <a:p>
            <a:pPr marL="0" lvl="0" indent="0" algn="just" rtl="0">
              <a:lnSpc>
                <a:spcPct val="107916"/>
              </a:lnSpc>
              <a:spcBef>
                <a:spcPts val="0"/>
              </a:spcBef>
              <a:spcAft>
                <a:spcPts val="0"/>
              </a:spcAft>
              <a:buNone/>
            </a:pPr>
            <a:endParaRPr sz="800" b="1" dirty="0">
              <a:solidFill>
                <a:schemeClr val="dk1"/>
              </a:solidFill>
              <a:latin typeface="Handlee"/>
              <a:ea typeface="Handlee"/>
              <a:cs typeface="Handlee"/>
              <a:sym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59074" y="79127"/>
            <a:ext cx="3138401" cy="1056285"/>
          </a:xfrm>
          <a:prstGeom prst="rect">
            <a:avLst/>
          </a:prstGeom>
          <a:noFill/>
          <a:ln>
            <a:solidFill>
              <a:srgbClr val="F15BFF"/>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 This term, our focus will be on cricket, developing vital batting and fielding skills, followed by athletics in preparation for Sports Day!</a:t>
            </a:r>
            <a:endParaRPr lang="en-GB" sz="800" dirty="0">
              <a:solidFill>
                <a:schemeClr val="dk1"/>
              </a:solidFill>
              <a:latin typeface="Handlee"/>
            </a:endParaRPr>
          </a:p>
        </p:txBody>
      </p:sp>
      <p:sp>
        <p:nvSpPr>
          <p:cNvPr id="57" name="Google Shape;57;p13"/>
          <p:cNvSpPr txBox="1"/>
          <p:nvPr/>
        </p:nvSpPr>
        <p:spPr>
          <a:xfrm>
            <a:off x="3236595" y="79127"/>
            <a:ext cx="2670810" cy="1046410"/>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algn="just">
              <a:buClr>
                <a:schemeClr val="dk1"/>
              </a:buClr>
              <a:buSzPts val="1100"/>
            </a:pPr>
            <a:r>
              <a:rPr lang="en-GB" sz="800" dirty="0">
                <a:solidFill>
                  <a:schemeClr val="dk1"/>
                </a:solidFill>
                <a:latin typeface="Handlee"/>
                <a:ea typeface="Handlee"/>
                <a:cs typeface="Handlee"/>
                <a:sym typeface="Handlee"/>
              </a:rPr>
              <a:t>As artists, we will be learning about the work of </a:t>
            </a:r>
            <a:r>
              <a:rPr lang="en-GB" sz="800" dirty="0">
                <a:solidFill>
                  <a:schemeClr val="dk1"/>
                </a:solidFill>
                <a:latin typeface="Handlee"/>
                <a:ea typeface="Handlee"/>
                <a:sym typeface="Handlee"/>
              </a:rPr>
              <a:t>Georges Seurat, who was a pioneer </a:t>
            </a:r>
            <a:r>
              <a:rPr lang="en-GB" sz="800" b="0" i="0" u="none" strike="noStrike" dirty="0">
                <a:solidFill>
                  <a:srgbClr val="000000"/>
                </a:solidFill>
                <a:effectLst/>
                <a:latin typeface="Handlee" panose="020B0604020202020204" charset="0"/>
              </a:rPr>
              <a:t>of the Pointillism style. We will explore and apply the Pointillism technique and develop an appreciation for different artistic styles and techniques. We will gain a deeper understanding of Seurat's contributions to the art world and the unique beauty of Pointillism.</a:t>
            </a:r>
            <a:endParaRPr lang="en-GB" sz="800" dirty="0">
              <a:solidFill>
                <a:schemeClr val="dk1"/>
              </a:solidFill>
              <a:latin typeface="Handlee"/>
            </a:endParaRPr>
          </a:p>
        </p:txBody>
      </p:sp>
      <p:sp>
        <p:nvSpPr>
          <p:cNvPr id="58" name="Google Shape;58;p13"/>
          <p:cNvSpPr txBox="1"/>
          <p:nvPr/>
        </p:nvSpPr>
        <p:spPr>
          <a:xfrm>
            <a:off x="114441" y="2241179"/>
            <a:ext cx="2986937" cy="2310089"/>
          </a:xfrm>
          <a:prstGeom prst="rect">
            <a:avLst/>
          </a:prstGeom>
          <a:noFill/>
          <a:ln>
            <a:solidFill>
              <a:srgbClr val="F15BFF"/>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p>
          <a:p>
            <a:pPr algn="l" rtl="0" fontAlgn="base">
              <a:lnSpc>
                <a:spcPts val="975"/>
              </a:lnSpc>
              <a:buNone/>
            </a:pPr>
            <a:r>
              <a:rPr lang="en-GB" sz="800" b="1" i="0" u="none" strike="noStrike" dirty="0">
                <a:solidFill>
                  <a:srgbClr val="000000"/>
                </a:solidFill>
                <a:effectLst/>
                <a:latin typeface="Handlee" panose="020B0604020202020204" charset="0"/>
              </a:rPr>
              <a:t>Geography:</a:t>
            </a:r>
            <a:r>
              <a:rPr lang="en-US" sz="800" b="0" i="0" dirty="0">
                <a:solidFill>
                  <a:srgbClr val="000000"/>
                </a:solidFill>
                <a:effectLst/>
                <a:latin typeface="Handlee" panose="020B0604020202020204" charset="0"/>
              </a:rPr>
              <a:t>​</a:t>
            </a:r>
            <a:endParaRPr lang="en-US" sz="800" b="0" i="0" dirty="0">
              <a:solidFill>
                <a:srgbClr val="000000"/>
              </a:solidFill>
              <a:effectLst/>
              <a:latin typeface="Segoe UI" panose="020B0502040204020203" pitchFamily="34" charset="0"/>
            </a:endParaRPr>
          </a:p>
          <a:p>
            <a:pPr algn="just" rtl="0" fontAlgn="base">
              <a:lnSpc>
                <a:spcPts val="900"/>
              </a:lnSpc>
              <a:buNone/>
            </a:pPr>
            <a:r>
              <a:rPr lang="en-GB" sz="800" b="0" i="0" u="none" strike="noStrike" dirty="0">
                <a:solidFill>
                  <a:srgbClr val="000000"/>
                </a:solidFill>
                <a:effectLst/>
                <a:latin typeface="Handlee" panose="020B0604020202020204" charset="0"/>
              </a:rPr>
              <a:t>As geographers, we will be learning about China. They will explore its location, major landforms, and how human activity has impacted its physical geography. Pupils will also look at China’s rapid economic growth, key industries, and its role in the world. The topic will include a look at famous tourist attractions and cultural landmarks.</a:t>
            </a:r>
            <a:r>
              <a:rPr lang="en-US" sz="800" b="0" i="0" dirty="0">
                <a:solidFill>
                  <a:srgbClr val="000000"/>
                </a:solidFill>
                <a:effectLst/>
                <a:latin typeface="Handlee" panose="020B0604020202020204" charset="0"/>
              </a:rPr>
              <a:t>​</a:t>
            </a:r>
            <a:endParaRPr lang="en-US" sz="800" b="0" i="0" dirty="0">
              <a:solidFill>
                <a:srgbClr val="000000"/>
              </a:solidFill>
              <a:effectLst/>
              <a:latin typeface="Segoe UI" panose="020B0502040204020203" pitchFamily="34" charset="0"/>
            </a:endParaRPr>
          </a:p>
          <a:p>
            <a:pPr algn="just" rtl="0" fontAlgn="base">
              <a:lnSpc>
                <a:spcPts val="900"/>
              </a:lnSpc>
              <a:buNone/>
            </a:pPr>
            <a:r>
              <a:rPr lang="en-GB" sz="800" b="0" i="0" dirty="0">
                <a:solidFill>
                  <a:srgbClr val="000000"/>
                </a:solidFill>
                <a:effectLst/>
                <a:latin typeface="Handlee" panose="020B0604020202020204" charset="0"/>
              </a:rPr>
              <a:t>​</a:t>
            </a:r>
            <a:endParaRPr lang="en-GB" sz="800" b="0" i="0" dirty="0">
              <a:solidFill>
                <a:srgbClr val="000000"/>
              </a:solidFill>
              <a:effectLst/>
              <a:latin typeface="Segoe UI" panose="020B0502040204020203" pitchFamily="34" charset="0"/>
            </a:endParaRPr>
          </a:p>
          <a:p>
            <a:pPr algn="just" rtl="0" fontAlgn="base">
              <a:lnSpc>
                <a:spcPts val="900"/>
              </a:lnSpc>
              <a:buNone/>
            </a:pPr>
            <a:r>
              <a:rPr lang="en-GB" sz="800" b="1" i="0" u="none" strike="noStrike" dirty="0">
                <a:solidFill>
                  <a:srgbClr val="000000"/>
                </a:solidFill>
                <a:effectLst/>
                <a:latin typeface="Handlee" panose="020B0604020202020204" charset="0"/>
              </a:rPr>
              <a:t>History:</a:t>
            </a:r>
            <a:r>
              <a:rPr lang="en-US" sz="800" b="0" i="0" dirty="0">
                <a:solidFill>
                  <a:srgbClr val="000000"/>
                </a:solidFill>
                <a:effectLst/>
                <a:latin typeface="Handlee" panose="020B0604020202020204" charset="0"/>
              </a:rPr>
              <a:t>​</a:t>
            </a:r>
            <a:endParaRPr lang="en-US" sz="800" b="0" i="0" dirty="0">
              <a:solidFill>
                <a:srgbClr val="000000"/>
              </a:solidFill>
              <a:effectLst/>
              <a:latin typeface="Segoe UI" panose="020B0502040204020203" pitchFamily="34" charset="0"/>
            </a:endParaRPr>
          </a:p>
          <a:p>
            <a:pPr algn="just" rtl="0" fontAlgn="base">
              <a:lnSpc>
                <a:spcPts val="900"/>
              </a:lnSpc>
            </a:pPr>
            <a:r>
              <a:rPr lang="en-GB" sz="800" b="0" i="0" u="none" strike="noStrike" dirty="0">
                <a:solidFill>
                  <a:srgbClr val="000000"/>
                </a:solidFill>
                <a:effectLst/>
                <a:latin typeface="Handlee" panose="020B0604020202020204" charset="0"/>
              </a:rPr>
              <a:t>As historians, we will be learning about Shang Dynasty and its significance in ancient Chinese history. We will be exploring this period of ancient history, developing an understanding of early civilizations, and appreciating their contributions to modern society. We will develop an understanding of historical timelines and cultural developments through learning about the structure of their societies, the achievements and contributions they made towards the modern world and also their culture and the way they spent their daily lives.</a:t>
            </a:r>
            <a:endParaRPr lang="en-GB" sz="800" b="0" i="0" dirty="0">
              <a:solidFill>
                <a:srgbClr val="000000"/>
              </a:solidFill>
              <a:effectLst/>
              <a:latin typeface="Segoe UI" panose="020B0502040204020203" pitchFamily="34" charset="0"/>
            </a:endParaRPr>
          </a:p>
          <a:p>
            <a:pPr marL="0" lvl="0" indent="0" algn="l" rtl="0">
              <a:lnSpc>
                <a:spcPct val="107916"/>
              </a:lnSpc>
              <a:spcBef>
                <a:spcPts val="0"/>
              </a:spcBef>
              <a:spcAft>
                <a:spcPts val="0"/>
              </a:spcAft>
              <a:buClr>
                <a:schemeClr val="dk1"/>
              </a:buClr>
              <a:buSzPts val="1100"/>
              <a:buFont typeface="Arial"/>
              <a:buNone/>
            </a:pPr>
            <a:endParaRPr lang="en-US" sz="800" b="1" dirty="0">
              <a:solidFill>
                <a:schemeClr val="dk1"/>
              </a:solidFill>
              <a:latin typeface="Handlee"/>
              <a:ea typeface="Handlee"/>
              <a:cs typeface="Handlee"/>
            </a:endParaRPr>
          </a:p>
        </p:txBody>
      </p:sp>
      <p:sp>
        <p:nvSpPr>
          <p:cNvPr id="59" name="Google Shape;59;p13"/>
          <p:cNvSpPr txBox="1"/>
          <p:nvPr/>
        </p:nvSpPr>
        <p:spPr>
          <a:xfrm>
            <a:off x="202074" y="1226646"/>
            <a:ext cx="2911457" cy="923299"/>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p>
          <a:p>
            <a:pPr marL="0" lvl="0" indent="0" algn="just" rtl="0">
              <a:spcBef>
                <a:spcPts val="0"/>
              </a:spcBef>
              <a:spcAft>
                <a:spcPts val="0"/>
              </a:spcAft>
              <a:buClr>
                <a:schemeClr val="dk1"/>
              </a:buClr>
              <a:buSzPts val="1100"/>
              <a:buFont typeface="Arial"/>
              <a:buNone/>
            </a:pPr>
            <a:r>
              <a:rPr lang="en-GB" sz="800" b="0" i="0" u="none" strike="noStrike" dirty="0">
                <a:solidFill>
                  <a:srgbClr val="000000"/>
                </a:solidFill>
                <a:effectLst/>
                <a:latin typeface="Handlee" panose="020B0604020202020204" charset="0"/>
              </a:rPr>
              <a:t>As musicians, we will be combining singing and composition through learning the ballad of ‘Keep the Home Fires Burning’, celebrating the brave service of those at war. This is a good introduction to the social and historical context of songs and music written around the time of World War 1.</a:t>
            </a:r>
            <a:endParaRPr sz="800" b="1" dirty="0">
              <a:solidFill>
                <a:schemeClr val="dk1"/>
              </a:solidFill>
              <a:latin typeface="Handlee"/>
              <a:ea typeface="Handlee"/>
              <a:cs typeface="Handlee"/>
              <a:sym typeface="Handlee"/>
            </a:endParaRPr>
          </a:p>
        </p:txBody>
      </p:sp>
      <p:sp>
        <p:nvSpPr>
          <p:cNvPr id="60" name="Google Shape;60;p13"/>
          <p:cNvSpPr txBox="1"/>
          <p:nvPr/>
        </p:nvSpPr>
        <p:spPr>
          <a:xfrm flipH="1">
            <a:off x="6357215" y="1840301"/>
            <a:ext cx="2694906" cy="1169521"/>
          </a:xfrm>
          <a:prstGeom prst="rect">
            <a:avLst/>
          </a:prstGeom>
          <a:noFill/>
          <a:ln w="9525"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b="0" i="0" u="none" strike="noStrike" dirty="0">
                <a:solidFill>
                  <a:srgbClr val="000000"/>
                </a:solidFill>
                <a:effectLst/>
                <a:latin typeface="Handlee" panose="020B0604020202020204" charset="0"/>
              </a:rPr>
              <a:t>As responsible citizens living in the wider world, we will learn that safety of ourselves and others is crucial for a happy and healthy society. We will be learning how to deal with different scenarios including making emergency calls, handling bites, stings and allergic reactions, plus how to stay safe and act kindly online whilst learning to identify what might be genuine and what might not in our ever-changing online world. </a:t>
            </a:r>
            <a:endParaRPr lang="en-GB" sz="800" dirty="0">
              <a:solidFill>
                <a:schemeClr val="dk1"/>
              </a:solidFill>
              <a:latin typeface="Handlee"/>
              <a:ea typeface="Handlee"/>
              <a:cs typeface="Handlee"/>
            </a:endParaRPr>
          </a:p>
        </p:txBody>
      </p:sp>
      <p:sp>
        <p:nvSpPr>
          <p:cNvPr id="61" name="Google Shape;61;p13"/>
          <p:cNvSpPr txBox="1"/>
          <p:nvPr/>
        </p:nvSpPr>
        <p:spPr>
          <a:xfrm>
            <a:off x="6042094" y="4023126"/>
            <a:ext cx="3010027" cy="1056285"/>
          </a:xfrm>
          <a:prstGeom prst="rect">
            <a:avLst/>
          </a:prstGeom>
          <a:noFill/>
          <a:ln w="9525">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inform', creating a non-chronological report and a blog. We will following this up with writing 'to persuade' - creating a balanced argument. We will also be looking at Poetry in the second half of the summer term. We really enjoyed our class text </a:t>
            </a:r>
            <a:r>
              <a:rPr lang="en-GB" sz="800" i="1" dirty="0" err="1">
                <a:solidFill>
                  <a:schemeClr val="dk1"/>
                </a:solidFill>
                <a:latin typeface="Handlee"/>
                <a:ea typeface="Handlee"/>
                <a:cs typeface="Handlee"/>
                <a:sym typeface="Handlee"/>
              </a:rPr>
              <a:t>Cogheart</a:t>
            </a:r>
            <a:r>
              <a:rPr lang="en-GB" sz="800" i="1" dirty="0">
                <a:solidFill>
                  <a:schemeClr val="dk1"/>
                </a:solidFill>
                <a:latin typeface="Handlee"/>
                <a:ea typeface="Handlee"/>
                <a:cs typeface="Handlee"/>
                <a:sym typeface="Handlee"/>
              </a:rPr>
              <a:t> </a:t>
            </a:r>
            <a:r>
              <a:rPr lang="en-GB" sz="800" dirty="0">
                <a:solidFill>
                  <a:schemeClr val="dk1"/>
                </a:solidFill>
                <a:latin typeface="Handlee"/>
                <a:ea typeface="Handlee"/>
                <a:cs typeface="Handlee"/>
                <a:sym typeface="Handlee"/>
              </a:rPr>
              <a:t>last term and are looking forward to </a:t>
            </a:r>
            <a:r>
              <a:rPr lang="en-GB" sz="800" i="1" dirty="0" err="1">
                <a:solidFill>
                  <a:schemeClr val="dk1"/>
                </a:solidFill>
                <a:latin typeface="Handlee"/>
                <a:ea typeface="Handlee"/>
                <a:cs typeface="Handlee"/>
                <a:sym typeface="Handlee"/>
              </a:rPr>
              <a:t>Skycircus</a:t>
            </a:r>
            <a:r>
              <a:rPr lang="en-GB" sz="800" dirty="0">
                <a:solidFill>
                  <a:schemeClr val="dk1"/>
                </a:solidFill>
                <a:latin typeface="Handlee"/>
                <a:ea typeface="Handlee"/>
                <a:cs typeface="Handlee"/>
                <a:sym typeface="Handlee"/>
              </a:rPr>
              <a:t> from the same series next!</a:t>
            </a:r>
            <a:endParaRPr lang="en-GB" sz="800" dirty="0">
              <a:solidFill>
                <a:schemeClr val="dk1"/>
              </a:solidFill>
              <a:latin typeface="Handlee"/>
            </a:endParaRPr>
          </a:p>
        </p:txBody>
      </p:sp>
      <p:sp>
        <p:nvSpPr>
          <p:cNvPr id="62" name="Google Shape;62;p13"/>
          <p:cNvSpPr txBox="1"/>
          <p:nvPr/>
        </p:nvSpPr>
        <p:spPr>
          <a:xfrm>
            <a:off x="3261399" y="1442284"/>
            <a:ext cx="2519623" cy="1567538"/>
          </a:xfrm>
          <a:prstGeom prst="rect">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t" anchorCtr="0">
            <a:noAutofit/>
          </a:bodyPr>
          <a:lstStyle/>
          <a:p>
            <a:pPr algn="ctr"/>
            <a:endParaRPr lang="en-GB" sz="1000" b="1" dirty="0">
              <a:latin typeface="Handlee"/>
              <a:ea typeface="Handlee"/>
              <a:cs typeface="Handlee"/>
              <a:sym typeface="Handlee"/>
            </a:endParaRPr>
          </a:p>
          <a:p>
            <a:pPr algn="ctr"/>
            <a:r>
              <a:rPr lang="en-GB" sz="1800" b="1" dirty="0" err="1">
                <a:latin typeface="Handlee"/>
                <a:ea typeface="Handlee"/>
                <a:cs typeface="Handlee"/>
                <a:sym typeface="Handlee"/>
              </a:rPr>
              <a:t>Bantham</a:t>
            </a:r>
            <a:r>
              <a:rPr lang="en-GB" sz="1800" b="1" dirty="0">
                <a:latin typeface="Handlee"/>
                <a:ea typeface="Handlee"/>
                <a:cs typeface="Handlee"/>
                <a:sym typeface="Handlee"/>
              </a:rPr>
              <a:t> Class</a:t>
            </a:r>
            <a:endParaRPr lang="en-GB" sz="1000" b="1" dirty="0">
              <a:latin typeface="Handlee"/>
              <a:ea typeface="Handlee"/>
              <a:cs typeface="Handlee"/>
            </a:endParaRPr>
          </a:p>
          <a:p>
            <a:pPr algn="ctr"/>
            <a:r>
              <a:rPr lang="en-GB" sz="1800" b="1" dirty="0">
                <a:latin typeface="Handlee"/>
                <a:ea typeface="Handlee"/>
                <a:cs typeface="Handlee"/>
              </a:rPr>
              <a:t>Year 6</a:t>
            </a:r>
          </a:p>
          <a:p>
            <a:pPr algn="ctr"/>
            <a:r>
              <a:rPr lang="en-GB" sz="1800" b="1" dirty="0">
                <a:latin typeface="Handlee"/>
                <a:ea typeface="Handlee"/>
                <a:cs typeface="Handlee"/>
              </a:rPr>
              <a:t>Summer 2025</a:t>
            </a:r>
          </a:p>
          <a:p>
            <a:pPr algn="ctr"/>
            <a:r>
              <a:rPr lang="en-GB" sz="1800" b="1" dirty="0">
                <a:latin typeface="Handlee"/>
                <a:ea typeface="Handlee"/>
                <a:cs typeface="Handlee"/>
              </a:rPr>
              <a:t>Curriculum Map</a:t>
            </a: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357215" y="3093731"/>
            <a:ext cx="2694906" cy="800189"/>
          </a:xfrm>
          <a:prstGeom prst="rect">
            <a:avLst/>
          </a:prstGeom>
          <a:noFill/>
          <a:ln w="9525" cap="flat" cmpd="sng">
            <a:solidFill>
              <a:srgbClr val="F15BFF"/>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b="0" i="0" u="none" strike="noStrike" dirty="0">
                <a:solidFill>
                  <a:srgbClr val="000000"/>
                </a:solidFill>
                <a:effectLst/>
                <a:latin typeface="Handlee" panose="020B0604020202020204" charset="0"/>
              </a:rPr>
              <a:t>As linguists, we will explore different classroom items and learn to use the correct determiner. Following this, we will be reading the classic tale of Goldilocks in French, exploring new words and vocabulary related to the story. </a:t>
            </a:r>
            <a:endParaRPr lang="en-GB" sz="800" dirty="0">
              <a:solidFill>
                <a:schemeClr val="dk1"/>
              </a:solidFill>
              <a:latin typeface="Handlee"/>
              <a:ea typeface="Handle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957145A0-3A82-4449-9A6F-711C0B8C7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792</Words>
  <Application>Microsoft Office PowerPoint</Application>
  <PresentationFormat>On-screen Show (16:9)</PresentationFormat>
  <Paragraphs>35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Siobhan Deeny</cp:lastModifiedBy>
  <cp:revision>25</cp:revision>
  <dcterms:modified xsi:type="dcterms:W3CDTF">2025-05-08T16:52:14Z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