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a:srgbClr val="F15B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440AC21-EA08-0141-C2EE-DA4705EE94A3}" v="4" dt="2024-09-17T10:53:13.5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946" y="18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4" y="-41100"/>
            <a:ext cx="3115785" cy="2031295"/>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ea typeface="Handlee"/>
                <a:cs typeface="Handlee"/>
                <a:sym typeface="Handlee"/>
              </a:rPr>
              <a:t>As scientists, Year 4 will be exploring ‘states of matter’ focusing on how the molecules change when they are a solid, liquid or gas. They will be exploring how states can change when they are heated or cooled for example water can be frozen to make a solid or heated to make a gas. Year 5 will be looking at ‘forces’. Here we will explore different forces including air resistance, friction and water resistance as well as looking at the work of Sir Issac Newton and his discovery of gravity. </a:t>
            </a:r>
            <a:endParaRPr lang="en-GB" sz="800" b="1" dirty="0">
              <a:solidFill>
                <a:schemeClr val="dk1"/>
              </a:solidFill>
              <a:latin typeface="Handlee"/>
              <a:ea typeface="Handlee"/>
            </a:endParaRPr>
          </a:p>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a:t>
            </a:r>
            <a:endParaRPr lang="en-GB" sz="800" b="1" dirty="0">
              <a:solidFill>
                <a:schemeClr val="dk1"/>
              </a:solidFill>
              <a:latin typeface="Handlee"/>
              <a:ea typeface="Handlee"/>
            </a:endParaRPr>
          </a:p>
          <a:p>
            <a:pPr algn="just">
              <a:buSzPts val="1100"/>
            </a:pPr>
            <a:r>
              <a:rPr lang="en-GB" sz="800" dirty="0">
                <a:solidFill>
                  <a:schemeClr val="dk1"/>
                </a:solidFill>
                <a:latin typeface="Handlee"/>
                <a:ea typeface="Handlee"/>
                <a:cs typeface="Handlee"/>
                <a:sym typeface="Handlee"/>
              </a:rPr>
              <a:t>As mathematicians, we will use place value grids to </a:t>
            </a:r>
            <a:r>
              <a:rPr lang="en-GB" sz="800" dirty="0">
                <a:solidFill>
                  <a:schemeClr val="dk1"/>
                </a:solidFill>
                <a:latin typeface="Handlee"/>
                <a:ea typeface="Handlee"/>
                <a:sym typeface="Handlee"/>
              </a:rPr>
              <a:t>physically manipulate the numbers to show their place value. The children will learn that Place value is the value of each digit in a number. For example, the 5 in 350 represents 5 tens, or 50; however, the 5 in 5,006 represents 5 thousands, or 5,000. It is important that children understand that while a digit can be the same, its value depends on where it is in the number. </a:t>
            </a:r>
            <a:endParaRPr lang="en-GB" dirty="0">
              <a:solidFill>
                <a:schemeClr val="dk1"/>
              </a:solidFill>
              <a:latin typeface="Handlee"/>
            </a:endParaRPr>
          </a:p>
        </p:txBody>
      </p:sp>
      <p:sp>
        <p:nvSpPr>
          <p:cNvPr id="55" name="Google Shape;55;p13"/>
          <p:cNvSpPr txBox="1"/>
          <p:nvPr/>
        </p:nvSpPr>
        <p:spPr>
          <a:xfrm>
            <a:off x="3186198" y="3513175"/>
            <a:ext cx="2770163" cy="14031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endParaRPr sz="800" b="1" dirty="0">
              <a:solidFill>
                <a:schemeClr val="dk1"/>
              </a:solidFill>
              <a:latin typeface="Handlee"/>
              <a:ea typeface="Handlee"/>
              <a:cs typeface="Handlee"/>
              <a:sym typeface="Handlee"/>
            </a:endParaRPr>
          </a:p>
          <a:p>
            <a:pPr algn="just">
              <a:lnSpc>
                <a:spcPct val="107915"/>
              </a:lnSpc>
            </a:pPr>
            <a:r>
              <a:rPr lang="en-GB" sz="800" dirty="0">
                <a:solidFill>
                  <a:schemeClr val="dk1"/>
                </a:solidFill>
                <a:latin typeface="Handlee"/>
              </a:rPr>
              <a:t>This term the children will be exploring what Christians learn from the Creation story. The children will be looking at how the Bible talks about God existing before the Creation story and how God created the universe and everything in it.</a:t>
            </a:r>
            <a:endParaRPr lang="en-GB" dirty="0">
              <a:solidFill>
                <a:schemeClr val="dk1"/>
              </a:solidFill>
              <a:latin typeface="Handlee"/>
            </a:endParaRPr>
          </a:p>
          <a:p>
            <a:pPr algn="just">
              <a:lnSpc>
                <a:spcPct val="107915"/>
              </a:lnSpc>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7660" y="-8751"/>
            <a:ext cx="3146683" cy="1671838"/>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sym typeface="Handlee"/>
              </a:rPr>
              <a:t>As well-rounded, active citizens, our children will feel a sense of belonging by immersing themselves in a wide range of physical activities. </a:t>
            </a:r>
            <a:endParaRPr lang="en-GB" sz="800" dirty="0">
              <a:solidFill>
                <a:schemeClr val="dk1"/>
              </a:solidFill>
              <a:latin typeface="Handlee"/>
            </a:endParaRPr>
          </a:p>
          <a:p>
            <a:pPr algn="just"/>
            <a:r>
              <a:rPr lang="en-GB" sz="800" dirty="0">
                <a:solidFill>
                  <a:schemeClr val="dk1"/>
                </a:solidFill>
                <a:latin typeface="Handlee"/>
                <a:sym typeface="Handlee"/>
              </a:rPr>
              <a:t>This term, our sessions will be guided by an external PE provider and they will take place on Wednesdays.</a:t>
            </a:r>
            <a:endParaRPr lang="en-GB" sz="800" b="1" dirty="0">
              <a:solidFill>
                <a:schemeClr val="dk1"/>
              </a:solidFill>
              <a:latin typeface="Handlee"/>
              <a:sym typeface="Handlee"/>
            </a:endParaRPr>
          </a:p>
          <a:p>
            <a:pPr algn="just"/>
            <a:r>
              <a:rPr lang="en-GB" sz="800" b="1" dirty="0">
                <a:solidFill>
                  <a:schemeClr val="dk1"/>
                </a:solidFill>
                <a:latin typeface="Handlee"/>
                <a:sym typeface="Handlee"/>
              </a:rPr>
              <a:t>Forest</a:t>
            </a:r>
            <a:r>
              <a:rPr lang="en-GB" sz="800" b="1" dirty="0">
                <a:solidFill>
                  <a:schemeClr val="dk1"/>
                </a:solidFill>
                <a:latin typeface="Handlee"/>
                <a:ea typeface="Handlee"/>
                <a:cs typeface="Handlee"/>
                <a:sym typeface="Handlee"/>
              </a:rPr>
              <a:t> School:</a:t>
            </a:r>
            <a:endParaRPr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dirty="0">
                <a:solidFill>
                  <a:schemeClr val="dk1"/>
                </a:solidFill>
                <a:latin typeface="Handlee"/>
                <a:ea typeface="Handlee"/>
                <a:cs typeface="Handlee"/>
                <a:sym typeface="Handlee"/>
              </a:rPr>
              <a:t>Please ensure children come to school with appropriate clothing and footwear for these sessions. </a:t>
            </a:r>
            <a:endParaRPr sz="800" dirty="0">
              <a:solidFill>
                <a:schemeClr val="dk1"/>
              </a:solidFill>
            </a:endParaRPr>
          </a:p>
        </p:txBody>
      </p:sp>
      <p:sp>
        <p:nvSpPr>
          <p:cNvPr id="57" name="Google Shape;57;p13"/>
          <p:cNvSpPr txBox="1"/>
          <p:nvPr/>
        </p:nvSpPr>
        <p:spPr>
          <a:xfrm>
            <a:off x="3233854" y="79127"/>
            <a:ext cx="2670810" cy="17850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Art &amp; Design</a:t>
            </a:r>
          </a:p>
          <a:p>
            <a:pPr algn="just">
              <a:buClr>
                <a:schemeClr val="dk1"/>
              </a:buClr>
              <a:buSzPts val="1100"/>
            </a:pPr>
            <a:r>
              <a:rPr lang="en-GB" sz="800">
                <a:solidFill>
                  <a:schemeClr val="dk1"/>
                </a:solidFill>
                <a:latin typeface="Handlee"/>
                <a:ea typeface="Handlee"/>
                <a:cs typeface="Handlee"/>
                <a:sym typeface="Handlee"/>
              </a:rPr>
              <a:t>As artists, we will be learning about the work of </a:t>
            </a:r>
            <a:r>
              <a:rPr lang="en-GB" sz="800">
                <a:solidFill>
                  <a:schemeClr val="dk1"/>
                </a:solidFill>
                <a:latin typeface="Handlee"/>
                <a:ea typeface="Handlee"/>
                <a:sym typeface="Handlee"/>
              </a:rPr>
              <a:t>Valerie Davide. Born in London the year before the outbreak of war, Val’s formative years were challenging to say the least. Sanctuary came during periods spent with her grandparents in North Cornwall where she later settled herself for many years. After a successful career as a Counsellor for people with addictions Valerie turned her attentions to drawing. Over the course of her working life she had often introduced art therapy into her sessions to a mutually fulfilling response. Upon retiring and settling down to beach life Valerie was able to fully indulge herself into her world of curious cows, terrible terriers and big </a:t>
            </a:r>
            <a:r>
              <a:rPr lang="en-GB" sz="800" err="1">
                <a:solidFill>
                  <a:schemeClr val="dk1"/>
                </a:solidFill>
                <a:latin typeface="Handlee"/>
                <a:ea typeface="Handlee"/>
                <a:sym typeface="Handlee"/>
              </a:rPr>
              <a:t>nostrilled</a:t>
            </a:r>
            <a:r>
              <a:rPr lang="en-GB" sz="800">
                <a:solidFill>
                  <a:schemeClr val="dk1"/>
                </a:solidFill>
                <a:latin typeface="Handlee"/>
                <a:ea typeface="Handlee"/>
                <a:sym typeface="Handlee"/>
              </a:rPr>
              <a:t> horses.</a:t>
            </a:r>
            <a:endParaRPr lang="en-GB">
              <a:solidFill>
                <a:schemeClr val="dk1"/>
              </a:solidFill>
              <a:latin typeface="Handlee"/>
            </a:endParaRPr>
          </a:p>
        </p:txBody>
      </p:sp>
      <p:sp>
        <p:nvSpPr>
          <p:cNvPr id="58" name="Google Shape;58;p13"/>
          <p:cNvSpPr txBox="1"/>
          <p:nvPr/>
        </p:nvSpPr>
        <p:spPr>
          <a:xfrm>
            <a:off x="109099" y="2814839"/>
            <a:ext cx="2986937" cy="2341306"/>
          </a:xfrm>
          <a:prstGeom prst="rect">
            <a:avLst/>
          </a:prstGeom>
          <a:noFill/>
          <a:ln>
            <a:solidFill>
              <a:schemeClr val="bg1"/>
            </a:solid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a:solidFill>
                  <a:schemeClr val="dk1"/>
                </a:solidFill>
                <a:latin typeface="Handlee"/>
                <a:ea typeface="Handlee"/>
                <a:cs typeface="Handlee"/>
                <a:sym typeface="Handlee"/>
              </a:rPr>
              <a:t>History and Geography:</a:t>
            </a:r>
            <a:endParaRPr lang="en-US" sz="800" b="1">
              <a:solidFill>
                <a:schemeClr val="dk1"/>
              </a:solidFill>
              <a:latin typeface="Handlee"/>
              <a:ea typeface="Handlee"/>
              <a:cs typeface="Handlee"/>
            </a:endParaRPr>
          </a:p>
          <a:p>
            <a:pPr algn="just">
              <a:buClr>
                <a:schemeClr val="dk1"/>
              </a:buClr>
              <a:buSzPts val="1100"/>
            </a:pPr>
            <a:r>
              <a:rPr lang="en-GB" sz="800">
                <a:solidFill>
                  <a:schemeClr val="dk1"/>
                </a:solidFill>
                <a:latin typeface="Handlee"/>
                <a:ea typeface="Handlee"/>
                <a:cs typeface="Handlee"/>
                <a:sym typeface="Handlee"/>
              </a:rPr>
              <a:t>As geographers, we will learn</a:t>
            </a:r>
            <a:r>
              <a:rPr lang="en-GB" sz="800">
                <a:solidFill>
                  <a:schemeClr val="dk1"/>
                </a:solidFill>
                <a:latin typeface="Handlee"/>
                <a:ea typeface="Handlee"/>
                <a:sym typeface="Handlee"/>
              </a:rPr>
              <a:t> that a river is a moving body of water that drains the land. It flows from its source on high ground, across land, and then into another body of water. This could be a lake, the sea, an ocean or even another river. A river flows along a channel with banks on both sides and a bed at the bottom.</a:t>
            </a:r>
            <a:endParaRPr lang="en-GB">
              <a:solidFill>
                <a:schemeClr val="dk1"/>
              </a:solidFill>
              <a:latin typeface="Handlee"/>
            </a:endParaRPr>
          </a:p>
          <a:p>
            <a:pPr algn="just">
              <a:buSzPts val="1100"/>
            </a:pPr>
            <a:endParaRPr lang="en-GB" sz="800">
              <a:solidFill>
                <a:schemeClr val="dk1"/>
              </a:solidFill>
              <a:latin typeface="Handlee"/>
              <a:ea typeface="Handlee"/>
              <a:cs typeface="Handlee"/>
            </a:endParaRPr>
          </a:p>
          <a:p>
            <a:pPr algn="just">
              <a:buSzPts val="1100"/>
            </a:pPr>
            <a:r>
              <a:rPr lang="en-GB" sz="800">
                <a:solidFill>
                  <a:schemeClr val="dk1"/>
                </a:solidFill>
                <a:latin typeface="Handlee"/>
                <a:ea typeface="Handlee"/>
                <a:cs typeface="Handlee"/>
                <a:sym typeface="Handlee"/>
              </a:rPr>
              <a:t>As historians, the children will learn about The </a:t>
            </a:r>
            <a:r>
              <a:rPr lang="en-GB" sz="800">
                <a:solidFill>
                  <a:schemeClr val="dk1"/>
                </a:solidFill>
                <a:latin typeface="Handlee"/>
                <a:ea typeface="Handlee"/>
                <a:sym typeface="Handlee"/>
              </a:rPr>
              <a:t>Windrush Generation. Windrush Day takes place on 22 June, remembering the day when around 500 migrants from the Caribbean arrived at Tilbury Docks in Essex in 1948.</a:t>
            </a:r>
            <a:endParaRPr lang="en-GB" sz="800">
              <a:solidFill>
                <a:schemeClr val="dk1"/>
              </a:solidFill>
              <a:latin typeface="Handlee"/>
              <a:ea typeface="Handlee"/>
            </a:endParaRPr>
          </a:p>
          <a:p>
            <a:pPr algn="just">
              <a:buSzPts val="1100"/>
            </a:pPr>
            <a:r>
              <a:rPr lang="en-GB" sz="800">
                <a:solidFill>
                  <a:schemeClr val="dk1"/>
                </a:solidFill>
                <a:latin typeface="Handlee"/>
                <a:ea typeface="Handlee"/>
                <a:sym typeface="Handlee"/>
              </a:rPr>
              <a:t>Britain was just starting to recover from World War Two back then. Thousands of buildings had been bombed, lots of houses had been destroyed and it all needed to be rebuilt. After the war, some of these people answered an advert to come to Britain where there were lots of different jobs to do. Other people just wanted to see Britain, which they had heard so much about.</a:t>
            </a:r>
            <a:endParaRPr lang="en-GB">
              <a:solidFill>
                <a:schemeClr val="dk1"/>
              </a:solidFill>
              <a:latin typeface="Handlee"/>
            </a:endParaRPr>
          </a:p>
        </p:txBody>
      </p:sp>
      <p:sp>
        <p:nvSpPr>
          <p:cNvPr id="59" name="Google Shape;59;p13"/>
          <p:cNvSpPr txBox="1"/>
          <p:nvPr/>
        </p:nvSpPr>
        <p:spPr>
          <a:xfrm>
            <a:off x="144988" y="1647141"/>
            <a:ext cx="2911457" cy="116952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learn how music  helps the body and the mind work together. We will be listening to and appraising a range of different music styles, learning lyrics </a:t>
            </a:r>
            <a:r>
              <a:rPr lang="en-GB" sz="800" dirty="0">
                <a:solidFill>
                  <a:schemeClr val="dk1"/>
                </a:solidFill>
                <a:latin typeface="Handlee"/>
                <a:ea typeface="Handlee"/>
                <a:sym typeface="Handlee"/>
              </a:rPr>
              <a:t>from Civil Rights inspired </a:t>
            </a:r>
            <a:r>
              <a:rPr lang="en-GB" sz="800">
                <a:solidFill>
                  <a:schemeClr val="dk1"/>
                </a:solidFill>
                <a:latin typeface="Handlee"/>
                <a:ea typeface="Handlee"/>
                <a:sym typeface="Handlee"/>
              </a:rPr>
              <a:t>songs.</a:t>
            </a:r>
            <a:r>
              <a:rPr lang="en-GB" sz="800" dirty="0">
                <a:solidFill>
                  <a:schemeClr val="dk1"/>
                </a:solidFill>
                <a:latin typeface="Handlee"/>
                <a:ea typeface="Handlee"/>
                <a:sym typeface="Handlee"/>
              </a:rPr>
              <a:t> We will create melodies and rhythms and record them. We will continue to work together in a group/band/ensemble and perform to each other and an audience. We will also have whole class music lessons taught by Mrs Bickel. </a:t>
            </a:r>
            <a:endParaRPr lang="en-GB" sz="800" dirty="0">
              <a:solidFill>
                <a:schemeClr val="dk1"/>
              </a:solidFill>
              <a:latin typeface="Handlee"/>
              <a:ea typeface="Handlee"/>
            </a:endParaRPr>
          </a:p>
        </p:txBody>
      </p:sp>
      <p:sp>
        <p:nvSpPr>
          <p:cNvPr id="60" name="Google Shape;60;p13"/>
          <p:cNvSpPr txBox="1"/>
          <p:nvPr/>
        </p:nvSpPr>
        <p:spPr>
          <a:xfrm flipH="1">
            <a:off x="6115180" y="1888103"/>
            <a:ext cx="2694906"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responsible citizens living in the wider world,  </a:t>
            </a:r>
            <a:r>
              <a:rPr lang="en-GB" sz="800" dirty="0">
                <a:solidFill>
                  <a:schemeClr val="dk1"/>
                </a:solidFill>
                <a:latin typeface="Handlee"/>
                <a:ea typeface="Handlee"/>
                <a:sym typeface="Handlee"/>
              </a:rPr>
              <a:t>we will be learning about how families play a vital role in relationships and develop the children's own sense of identity, as well as providing opportunities to understand how diverse families help to enrich our world.</a:t>
            </a:r>
            <a:endParaRPr lang="en-GB" sz="800" dirty="0">
              <a:solidFill>
                <a:schemeClr val="dk1"/>
              </a:solidFill>
              <a:latin typeface="Handlee"/>
              <a:ea typeface="Handlee"/>
              <a:cs typeface="Handlee"/>
            </a:endParaRPr>
          </a:p>
        </p:txBody>
      </p:sp>
      <p:sp>
        <p:nvSpPr>
          <p:cNvPr id="61" name="Google Shape;61;p13"/>
          <p:cNvSpPr txBox="1"/>
          <p:nvPr/>
        </p:nvSpPr>
        <p:spPr>
          <a:xfrm>
            <a:off x="6199036" y="3568397"/>
            <a:ext cx="2599800" cy="1548727"/>
          </a:xfrm>
          <a:prstGeom prst="rect">
            <a:avLst/>
          </a:prstGeom>
          <a:noFill/>
          <a:ln w="19050">
            <a:solidFill>
              <a:srgbClr val="FA3CAD"/>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writers, our learning will be underpinned by the purpose of writing ‘to entertain’. We will immerse ourselves into a variety of different texts with a narrative as our main writing outcome. We will develop our understanding of how a narrative text is written using five main elements which define the story: plot, setting, character, conflict, and theme. For our first writing unit we will be using the book ‘The Explorer’ as a stimulus. In class, we will be using our DERIC reading skills to retrieve information and answer questions related to our class novel ‘</a:t>
            </a:r>
            <a:r>
              <a:rPr lang="en-GB" sz="800" i="1" dirty="0">
                <a:solidFill>
                  <a:schemeClr val="dk1"/>
                </a:solidFill>
                <a:latin typeface="Handlee"/>
                <a:ea typeface="Handlee"/>
                <a:cs typeface="Handlee"/>
                <a:sym typeface="Handlee"/>
              </a:rPr>
              <a:t>The Blitz Bus’.</a:t>
            </a:r>
            <a:endParaRPr lang="en-US" dirty="0">
              <a:solidFill>
                <a:schemeClr val="dk1"/>
              </a:solidFill>
            </a:endParaRPr>
          </a:p>
        </p:txBody>
      </p:sp>
      <p:sp>
        <p:nvSpPr>
          <p:cNvPr id="62" name="Google Shape;62;p13"/>
          <p:cNvSpPr txBox="1"/>
          <p:nvPr/>
        </p:nvSpPr>
        <p:spPr>
          <a:xfrm>
            <a:off x="3309448" y="1865493"/>
            <a:ext cx="2519623" cy="1567538"/>
          </a:xfrm>
          <a:prstGeom prst="rect">
            <a:avLst/>
          </a:prstGeom>
          <a:solidFill>
            <a:srgbClr val="00B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a:latin typeface="Handlee"/>
                <a:ea typeface="Handlee"/>
                <a:cs typeface="Handlee"/>
                <a:sym typeface="Handlee"/>
              </a:rPr>
              <a:t>Butter Cove</a:t>
            </a:r>
            <a:endParaRPr lang="en-US" sz="1000" b="1" dirty="0">
              <a:latin typeface="Handlee"/>
              <a:ea typeface="Handlee"/>
              <a:cs typeface="Handlee"/>
            </a:endParaRPr>
          </a:p>
          <a:p>
            <a:pPr algn="ctr"/>
            <a:r>
              <a:rPr lang="en-GB" sz="1000" b="1" dirty="0">
                <a:latin typeface="Handlee"/>
                <a:ea typeface="Handlee"/>
                <a:cs typeface="Handlee"/>
                <a:sym typeface="Handlee"/>
              </a:rPr>
              <a:t>Year 4&amp;5</a:t>
            </a:r>
            <a:endParaRPr sz="1000" b="1" dirty="0">
              <a:latin typeface="Handlee"/>
              <a:ea typeface="Handlee"/>
              <a:cs typeface="Handlee"/>
            </a:endParaRPr>
          </a:p>
          <a:p>
            <a:pPr algn="ctr"/>
            <a:r>
              <a:rPr lang="en-GB" sz="1000" b="1" dirty="0">
                <a:latin typeface="Handlee"/>
                <a:ea typeface="Handlee"/>
                <a:cs typeface="Handlee"/>
                <a:sym typeface="Handlee"/>
              </a:rPr>
              <a:t>Autumn 2024</a:t>
            </a: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sp>
        <p:nvSpPr>
          <p:cNvPr id="2" name="Google Shape;60;p13">
            <a:extLst>
              <a:ext uri="{FF2B5EF4-FFF2-40B4-BE49-F238E27FC236}">
                <a16:creationId xmlns:a16="http://schemas.microsoft.com/office/drawing/2014/main" id="{929BB3B3-6C55-6CD1-976D-BEB1E8E190CF}"/>
              </a:ext>
            </a:extLst>
          </p:cNvPr>
          <p:cNvSpPr txBox="1"/>
          <p:nvPr/>
        </p:nvSpPr>
        <p:spPr>
          <a:xfrm flipH="1">
            <a:off x="6115180" y="2789805"/>
            <a:ext cx="2694906" cy="800189"/>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rPr>
              <a:t>French</a:t>
            </a:r>
          </a:p>
          <a:p>
            <a:pPr algn="just">
              <a:buClr>
                <a:schemeClr val="dk1"/>
              </a:buClr>
              <a:buSzPts val="1100"/>
            </a:pPr>
            <a:r>
              <a:rPr lang="en-GB" sz="800" dirty="0">
                <a:solidFill>
                  <a:schemeClr val="dk1"/>
                </a:solidFill>
                <a:latin typeface="Handlee"/>
                <a:ea typeface="Handlee"/>
                <a:cs typeface="Handlee"/>
                <a:sym typeface="Handlee"/>
              </a:rPr>
              <a:t>As linguists,</a:t>
            </a:r>
            <a:r>
              <a:rPr lang="en-GB" sz="800" dirty="0">
                <a:solidFill>
                  <a:schemeClr val="dk1"/>
                </a:solidFill>
                <a:latin typeface="Handlee"/>
                <a:ea typeface="Handlee"/>
                <a:sym typeface="Handlee"/>
              </a:rPr>
              <a:t> we will be looking at the unit ‘Je me </a:t>
            </a:r>
            <a:r>
              <a:rPr lang="en-GB" sz="800" dirty="0" err="1">
                <a:solidFill>
                  <a:schemeClr val="dk1"/>
                </a:solidFill>
                <a:latin typeface="Handlee"/>
                <a:ea typeface="Handlee"/>
                <a:sym typeface="Handlee"/>
              </a:rPr>
              <a:t>presente</a:t>
            </a:r>
            <a:r>
              <a:rPr lang="en-GB" sz="800" dirty="0">
                <a:solidFill>
                  <a:schemeClr val="dk1"/>
                </a:solidFill>
                <a:latin typeface="Handlee"/>
                <a:ea typeface="Handlee"/>
                <a:sym typeface="Handlee"/>
              </a:rPr>
              <a:t>’. Here we will consolidate our previous knowledge of basic greetings and then learn to further present ourselves by asking and answering questions in French. </a:t>
            </a:r>
            <a:endParaRPr lang="en-GB" sz="800" dirty="0">
              <a:solidFill>
                <a:schemeClr val="dk1"/>
              </a:solidFill>
              <a:latin typeface="Handlee"/>
              <a:ea typeface="Handlee"/>
            </a:endParaRPr>
          </a:p>
        </p:txBody>
      </p:sp>
      <p:pic>
        <p:nvPicPr>
          <p:cNvPr id="4" name="Picture 3" descr="A drawing of a dog&#10;&#10;Description automatically generated">
            <a:extLst>
              <a:ext uri="{FF2B5EF4-FFF2-40B4-BE49-F238E27FC236}">
                <a16:creationId xmlns:a16="http://schemas.microsoft.com/office/drawing/2014/main" id="{9A0A0D85-498C-624D-70E7-E837762DCD13}"/>
              </a:ext>
            </a:extLst>
          </p:cNvPr>
          <p:cNvPicPr>
            <a:picLocks noChangeAspect="1"/>
          </p:cNvPicPr>
          <p:nvPr/>
        </p:nvPicPr>
        <p:blipFill>
          <a:blip r:embed="rId3"/>
          <a:stretch>
            <a:fillRect/>
          </a:stretch>
        </p:blipFill>
        <p:spPr>
          <a:xfrm>
            <a:off x="4105559" y="2419830"/>
            <a:ext cx="926875" cy="960860"/>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SharedWithUsers xmlns="3164481f-8d36-436d-ad51-ca4db39e19cb">
      <UserInfo>
        <DisplayName>Annette Andrews</DisplayName>
        <AccountId>13</AccountId>
        <AccountType/>
      </UserInfo>
      <UserInfo>
        <DisplayName>West Alvington Admin</DisplayName>
        <AccountId>121</AccountId>
        <AccountType/>
      </UserInfo>
    </SharedWithUsers>
    <MediaLengthInSeconds xmlns="f9138d25-0e71-4cf7-be13-8f60befdd0a3" xsi:nil="true"/>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A21DF8-271B-4D70-8782-D30214AD2612}">
  <ds:schemaRefs>
    <ds:schemaRef ds:uri="0c36f7c0-6eab-44a6-9f65-e876ee50bf94"/>
    <ds:schemaRef ds:uri="3164481f-8d36-436d-ad51-ca4db39e19cb"/>
    <ds:schemaRef ds:uri="a835134e-7b3b-4109-bfec-89227c8348cd"/>
    <ds:schemaRef ds:uri="f9138d25-0e71-4cf7-be13-8f60befdd0a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3.xml><?xml version="1.0" encoding="utf-8"?>
<ds:datastoreItem xmlns:ds="http://schemas.openxmlformats.org/officeDocument/2006/customXml" ds:itemID="{95626A4F-38B4-4A74-B18B-1E7921F970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2040</TotalTime>
  <Words>991</Words>
  <Application>Microsoft Office PowerPoint</Application>
  <PresentationFormat>On-screen Show (16:9)</PresentationFormat>
  <Paragraphs>32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Joanna Symons</cp:lastModifiedBy>
  <cp:revision>91</cp:revision>
  <dcterms:modified xsi:type="dcterms:W3CDTF">2025-02-05T10:54:49Z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y fmtid="{D5CDD505-2E9C-101B-9397-08002B2CF9AE}" pid="4" name="Order">
    <vt:r8>1741500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