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0" d="100"/>
          <a:sy n="130" d="100"/>
        </p:scale>
        <p:origin x="82" y="10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4" y="-41100"/>
            <a:ext cx="3115785" cy="2277516"/>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Year 3 will be exploring ‘Rocks’, comparing, sorting and grouping them based on their appearance and physical properties. They will learn that soils are made from rocks and organic matter and that fossils are formed from things that have lived are trapped in rocks.</a:t>
            </a:r>
          </a:p>
          <a:p>
            <a:pPr algn="just"/>
            <a:r>
              <a:rPr lang="en-GB" sz="800" dirty="0">
                <a:solidFill>
                  <a:schemeClr val="dk1"/>
                </a:solidFill>
                <a:latin typeface="Handlee"/>
                <a:ea typeface="Handlee"/>
                <a:cs typeface="Handlee"/>
                <a:sym typeface="Handlee"/>
              </a:rPr>
              <a:t>Year 4 will be exploring ‘states of matter’ focusing on how the molecules change when they are a solid, liquid or gas. They will be exploring how states can change when they are heated or cooled for example water can be frozen to make a solid or heated to make a gas. </a:t>
            </a:r>
          </a:p>
          <a:p>
            <a:pPr algn="just"/>
            <a:endParaRPr lang="en-GB" sz="800"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be developing our understanding of place value by exploring, comparing and ordering numbers, rounding up or  down and learning different ways we can represent numbers. Year 3 will be using numbers up to 999 and Year 4 will work with numbers up to 9999. We will then move on to learning multiplication and division methods alongside our times tables.  </a:t>
            </a:r>
            <a:endParaRPr lang="en-GB" dirty="0">
              <a:solidFill>
                <a:schemeClr val="dk1"/>
              </a:solidFill>
              <a:latin typeface="Handlee"/>
            </a:endParaRPr>
          </a:p>
        </p:txBody>
      </p:sp>
      <p:sp>
        <p:nvSpPr>
          <p:cNvPr id="55" name="Google Shape;55;p13"/>
          <p:cNvSpPr txBox="1"/>
          <p:nvPr/>
        </p:nvSpPr>
        <p:spPr>
          <a:xfrm>
            <a:off x="3186198" y="3513175"/>
            <a:ext cx="2770163" cy="14031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exploring what Christians learn from the Creation story. The children will be looking at how the Bible talks about God existing before the Creation story and how God created the universe and everything in it.</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a:t>
            </a:r>
            <a:endParaRPr lang="en-GB" sz="800" b="1" dirty="0">
              <a:solidFill>
                <a:schemeClr val="dk1"/>
              </a:solidFill>
              <a:latin typeface="Handlee"/>
              <a:sym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a:t>
            </a:r>
            <a:endParaRPr sz="800" dirty="0">
              <a:solidFill>
                <a:schemeClr val="dk1"/>
              </a:solidFill>
            </a:endParaRPr>
          </a:p>
        </p:txBody>
      </p:sp>
      <p:sp>
        <p:nvSpPr>
          <p:cNvPr id="57" name="Google Shape;57;p13"/>
          <p:cNvSpPr txBox="1"/>
          <p:nvPr/>
        </p:nvSpPr>
        <p:spPr>
          <a:xfrm>
            <a:off x="3233854" y="79127"/>
            <a:ext cx="2670810"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algn="just">
              <a:buClr>
                <a:schemeClr val="dk1"/>
              </a:buClr>
              <a:buSzPts val="1100"/>
            </a:pPr>
            <a:r>
              <a:rPr lang="en-GB" sz="800" dirty="0">
                <a:solidFill>
                  <a:schemeClr val="dk1"/>
                </a:solidFill>
                <a:latin typeface="Handlee"/>
                <a:ea typeface="Handlee"/>
                <a:cs typeface="Handlee"/>
                <a:sym typeface="Handlee"/>
              </a:rPr>
              <a:t>As artists, we will be learning about the work of </a:t>
            </a:r>
            <a:r>
              <a:rPr lang="en-GB" sz="800" dirty="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dirty="0" err="1">
                <a:solidFill>
                  <a:schemeClr val="dk1"/>
                </a:solidFill>
                <a:latin typeface="Handlee"/>
                <a:ea typeface="Handlee"/>
                <a:sym typeface="Handlee"/>
              </a:rPr>
              <a:t>nostrilled</a:t>
            </a:r>
            <a:r>
              <a:rPr lang="en-GB" sz="800" dirty="0">
                <a:solidFill>
                  <a:schemeClr val="dk1"/>
                </a:solidFill>
                <a:latin typeface="Handlee"/>
                <a:ea typeface="Handlee"/>
                <a:sym typeface="Handlee"/>
              </a:rPr>
              <a:t> horses.</a:t>
            </a:r>
            <a:endParaRPr lang="en-GB" dirty="0">
              <a:solidFill>
                <a:schemeClr val="dk1"/>
              </a:solidFill>
              <a:latin typeface="Handlee"/>
            </a:endParaRPr>
          </a:p>
        </p:txBody>
      </p:sp>
      <p:sp>
        <p:nvSpPr>
          <p:cNvPr id="58" name="Google Shape;58;p13"/>
          <p:cNvSpPr txBox="1"/>
          <p:nvPr/>
        </p:nvSpPr>
        <p:spPr>
          <a:xfrm>
            <a:off x="109099" y="2814839"/>
            <a:ext cx="2986937" cy="2341306"/>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the children will learn about The </a:t>
            </a:r>
            <a:r>
              <a:rPr lang="en-GB" sz="800">
                <a:solidFill>
                  <a:schemeClr val="dk1"/>
                </a:solidFill>
                <a:latin typeface="Handlee"/>
                <a:ea typeface="Handlee"/>
                <a:sym typeface="Handlee"/>
              </a:rPr>
              <a:t>Windrush Generation. Windrush Day takes place on 22 June, remembering the day when around 500 migrants from the Caribbean arrived at Tilbury Docks in Essex in 1948.</a:t>
            </a:r>
            <a:endParaRPr lang="en-GB" sz="800">
              <a:solidFill>
                <a:schemeClr val="dk1"/>
              </a:solidFill>
              <a:latin typeface="Handlee"/>
              <a:ea typeface="Handlee"/>
            </a:endParaRPr>
          </a:p>
          <a:p>
            <a:pPr algn="just">
              <a:buSzPts val="1100"/>
            </a:pPr>
            <a:r>
              <a:rPr lang="en-GB" sz="800">
                <a:solidFill>
                  <a:schemeClr val="dk1"/>
                </a:solidFill>
                <a:latin typeface="Handlee"/>
                <a:ea typeface="Handlee"/>
                <a:sym typeface="Handlee"/>
              </a:rPr>
              <a:t>Britain was just starting to recover from World War Two back then. Thousands of buildings had been bombed, lots of houses had been destroyed and it all needed to be rebuilt. After the war, some of these people answered an advert to come to Britain where there were lots of different jobs to do. Other people just wanted to see Britain, which they had heard so much about.</a:t>
            </a:r>
            <a:endParaRPr lang="en-GB">
              <a:solidFill>
                <a:schemeClr val="dk1"/>
              </a:solidFill>
              <a:latin typeface="Handlee"/>
            </a:endParaRPr>
          </a:p>
        </p:txBody>
      </p:sp>
      <p:sp>
        <p:nvSpPr>
          <p:cNvPr id="59" name="Google Shape;59;p13"/>
          <p:cNvSpPr txBox="1"/>
          <p:nvPr/>
        </p:nvSpPr>
        <p:spPr>
          <a:xfrm>
            <a:off x="144988" y="1647141"/>
            <a:ext cx="2911457"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helps the body and the mind work together. We will be listening to and appraising a range of different music styles, learning lyrics </a:t>
            </a:r>
            <a:r>
              <a:rPr lang="en-GB" sz="800" dirty="0">
                <a:solidFill>
                  <a:schemeClr val="dk1"/>
                </a:solidFill>
                <a:latin typeface="Handlee"/>
                <a:ea typeface="Handlee"/>
                <a:sym typeface="Handlee"/>
              </a:rPr>
              <a:t>from Civil Rights inspired </a:t>
            </a:r>
            <a:r>
              <a:rPr lang="en-GB" sz="800">
                <a:solidFill>
                  <a:schemeClr val="dk1"/>
                </a:solidFill>
                <a:latin typeface="Handlee"/>
                <a:ea typeface="Handlee"/>
                <a:sym typeface="Handlee"/>
              </a:rPr>
              <a:t>songs.</a:t>
            </a:r>
            <a:r>
              <a:rPr lang="en-GB" sz="800" dirty="0">
                <a:solidFill>
                  <a:schemeClr val="dk1"/>
                </a:solidFill>
                <a:latin typeface="Handlee"/>
                <a:ea typeface="Handlee"/>
                <a:sym typeface="Handlee"/>
              </a:rPr>
              <a:t> We will create melodies and rhythms and record them. We will continue to work together in a group/band/ensemble and perform to each other and an audience. We will also have whole class music lessons taught by Mrs Bickel. </a:t>
            </a:r>
            <a:endParaRPr lang="en-GB" sz="800" dirty="0">
              <a:solidFill>
                <a:schemeClr val="dk1"/>
              </a:solidFill>
              <a:latin typeface="Handlee"/>
              <a:ea typeface="Handlee"/>
            </a:endParaRPr>
          </a:p>
        </p:txBody>
      </p:sp>
      <p:sp>
        <p:nvSpPr>
          <p:cNvPr id="60" name="Google Shape;60;p13"/>
          <p:cNvSpPr txBox="1"/>
          <p:nvPr/>
        </p:nvSpPr>
        <p:spPr>
          <a:xfrm flipH="1">
            <a:off x="6058074" y="2162101"/>
            <a:ext cx="2956529" cy="80018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093963" y="3598423"/>
            <a:ext cx="2956529" cy="1425616"/>
          </a:xfrm>
          <a:prstGeom prst="rect">
            <a:avLst/>
          </a:prstGeom>
          <a:noFill/>
          <a:ln w="19050">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entertain’. We will immerse ourselves into a variety of different texts with a narrative as our main writing outcome. We will develop our understanding of how a narrative text is written using five main elements which define the story: plot, setting, character, conflict, and theme. For our first writing unit we will be using the book ‘The True Story of the Three Little Pigs’ as a stimulus. In class, we will be using our DERIC reading skills to retrieve information and answer questions related to our class novel ‘</a:t>
            </a:r>
            <a:r>
              <a:rPr lang="en-GB" sz="800" i="1" dirty="0">
                <a:solidFill>
                  <a:schemeClr val="dk1"/>
                </a:solidFill>
                <a:latin typeface="Handlee"/>
                <a:ea typeface="Handlee"/>
                <a:cs typeface="Handlee"/>
                <a:sym typeface="Handlee"/>
              </a:rPr>
              <a:t>The Blitz Bus’.</a:t>
            </a:r>
            <a:endParaRPr lang="en-US" dirty="0">
              <a:solidFill>
                <a:schemeClr val="dk1"/>
              </a:solidFill>
            </a:endParaRPr>
          </a:p>
        </p:txBody>
      </p:sp>
      <p:sp>
        <p:nvSpPr>
          <p:cNvPr id="62" name="Google Shape;62;p13"/>
          <p:cNvSpPr txBox="1"/>
          <p:nvPr/>
        </p:nvSpPr>
        <p:spPr>
          <a:xfrm>
            <a:off x="3309448" y="1865493"/>
            <a:ext cx="2519623" cy="1567538"/>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err="1">
                <a:latin typeface="Handlee"/>
                <a:ea typeface="Handlee"/>
                <a:cs typeface="Handlee"/>
                <a:sym typeface="Handlee"/>
              </a:rPr>
              <a:t>Sedgewell</a:t>
            </a:r>
            <a:r>
              <a:rPr lang="en-GB" sz="1000" b="1" dirty="0">
                <a:latin typeface="Handlee"/>
                <a:ea typeface="Handlee"/>
                <a:cs typeface="Handlee"/>
                <a:sym typeface="Handlee"/>
              </a:rPr>
              <a:t> Cove</a:t>
            </a:r>
            <a:endParaRPr lang="en-US" sz="1000" b="1" dirty="0">
              <a:latin typeface="Handlee"/>
              <a:ea typeface="Handlee"/>
              <a:cs typeface="Handlee"/>
            </a:endParaRPr>
          </a:p>
          <a:p>
            <a:pPr algn="ctr"/>
            <a:r>
              <a:rPr lang="en-GB" sz="1000" b="1" dirty="0">
                <a:latin typeface="Handlee"/>
                <a:ea typeface="Handlee"/>
                <a:cs typeface="Handlee"/>
                <a:sym typeface="Handlee"/>
              </a:rPr>
              <a:t>Year 3 &amp; 4</a:t>
            </a:r>
            <a:endParaRPr sz="1000" b="1" dirty="0">
              <a:latin typeface="Handlee"/>
              <a:ea typeface="Handlee"/>
              <a:cs typeface="Handlee"/>
            </a:endParaRPr>
          </a:p>
          <a:p>
            <a:pPr algn="ctr"/>
            <a:r>
              <a:rPr lang="en-GB" sz="1000" b="1" dirty="0">
                <a:latin typeface="Handlee"/>
                <a:ea typeface="Handlee"/>
                <a:cs typeface="Handlee"/>
                <a:sym typeface="Handlee"/>
              </a:rPr>
              <a:t>Autumn 2024</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073666" y="2887975"/>
            <a:ext cx="2925346"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be looking at the unit ‘Je me </a:t>
            </a:r>
            <a:r>
              <a:rPr lang="en-GB" sz="800" dirty="0" err="1">
                <a:solidFill>
                  <a:schemeClr val="dk1"/>
                </a:solidFill>
                <a:latin typeface="Handlee"/>
                <a:ea typeface="Handlee"/>
                <a:sym typeface="Handlee"/>
              </a:rPr>
              <a:t>presente</a:t>
            </a:r>
            <a:r>
              <a:rPr lang="en-GB" sz="800" dirty="0">
                <a:solidFill>
                  <a:schemeClr val="dk1"/>
                </a:solidFill>
                <a:latin typeface="Handlee"/>
                <a:ea typeface="Handlee"/>
                <a:sym typeface="Handlee"/>
              </a:rPr>
              <a:t>’. Here we will consolidate our previous knowledge of basic greetings and then learn to further present ourselves by asking and answering questions in French. </a:t>
            </a:r>
            <a:endParaRPr lang="en-GB" sz="800" dirty="0">
              <a:solidFill>
                <a:schemeClr val="dk1"/>
              </a:solidFill>
              <a:latin typeface="Handlee"/>
              <a:ea typeface="Handlee"/>
            </a:endParaRPr>
          </a:p>
        </p:txBody>
      </p:sp>
      <p:pic>
        <p:nvPicPr>
          <p:cNvPr id="4" name="Picture 3" descr="A drawing of a dog&#10;&#10;Description automatically generated">
            <a:extLst>
              <a:ext uri="{FF2B5EF4-FFF2-40B4-BE49-F238E27FC236}">
                <a16:creationId xmlns:a16="http://schemas.microsoft.com/office/drawing/2014/main" id="{9A0A0D85-498C-624D-70E7-E837762DCD13}"/>
              </a:ext>
            </a:extLst>
          </p:cNvPr>
          <p:cNvPicPr>
            <a:picLocks noChangeAspect="1"/>
          </p:cNvPicPr>
          <p:nvPr/>
        </p:nvPicPr>
        <p:blipFill>
          <a:blip r:embed="rId3"/>
          <a:stretch>
            <a:fillRect/>
          </a:stretch>
        </p:blipFill>
        <p:spPr>
          <a:xfrm>
            <a:off x="4105559" y="2419830"/>
            <a:ext cx="926875" cy="960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49909E7-8D86-46F5-A221-B1D576E79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A25A3A-E815-4E39-89BD-6E3D123881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2057</TotalTime>
  <Words>985</Words>
  <Application>Microsoft Office PowerPoint</Application>
  <PresentationFormat>On-screen Show (16:9)</PresentationFormat>
  <Paragraphs>34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Emma Peppiatt</cp:lastModifiedBy>
  <cp:revision>90</cp:revision>
  <dcterms:modified xsi:type="dcterms:W3CDTF">2025-02-05T10:55:06Z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